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 id="2147484739" r:id="rId5"/>
  </p:sldMasterIdLst>
  <p:notesMasterIdLst>
    <p:notesMasterId r:id="rId32"/>
  </p:notesMasterIdLst>
  <p:handoutMasterIdLst>
    <p:handoutMasterId r:id="rId33"/>
  </p:handoutMasterIdLst>
  <p:sldIdLst>
    <p:sldId id="2076136490" r:id="rId6"/>
    <p:sldId id="2076136608" r:id="rId7"/>
    <p:sldId id="1781" r:id="rId8"/>
    <p:sldId id="2076136526" r:id="rId9"/>
    <p:sldId id="270" r:id="rId10"/>
    <p:sldId id="2076136592" r:id="rId11"/>
    <p:sldId id="2076136593" r:id="rId12"/>
    <p:sldId id="2076136594" r:id="rId13"/>
    <p:sldId id="2076136595" r:id="rId14"/>
    <p:sldId id="2076136596" r:id="rId15"/>
    <p:sldId id="2076136597" r:id="rId16"/>
    <p:sldId id="2076136598" r:id="rId17"/>
    <p:sldId id="2076136600" r:id="rId18"/>
    <p:sldId id="2076136601" r:id="rId19"/>
    <p:sldId id="2076136602" r:id="rId20"/>
    <p:sldId id="2076136527" r:id="rId21"/>
    <p:sldId id="2076136498" r:id="rId22"/>
    <p:sldId id="2076136603" r:id="rId23"/>
    <p:sldId id="2076136604" r:id="rId24"/>
    <p:sldId id="2076136495" r:id="rId25"/>
    <p:sldId id="272" r:id="rId26"/>
    <p:sldId id="2076136605" r:id="rId27"/>
    <p:sldId id="276" r:id="rId28"/>
    <p:sldId id="2076136606" r:id="rId29"/>
    <p:sldId id="2076136607" r:id="rId30"/>
    <p:sldId id="2076136561" r:id="rId3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742774"/>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0220" autoAdjust="0"/>
  </p:normalViewPr>
  <p:slideViewPr>
    <p:cSldViewPr snapToGrid="0">
      <p:cViewPr varScale="1">
        <p:scale>
          <a:sx n="80" d="100"/>
          <a:sy n="80" d="100"/>
        </p:scale>
        <p:origin x="726" y="84"/>
      </p:cViewPr>
      <p:guideLst/>
    </p:cSldViewPr>
  </p:slideViewPr>
  <p:outlineViewPr>
    <p:cViewPr>
      <p:scale>
        <a:sx n="33" d="100"/>
        <a:sy n="33" d="100"/>
      </p:scale>
      <p:origin x="0" y="-1008"/>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11/18/2020 3:01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11/18/2020 3:00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powerapps/developer/component-framework/custom-controls-overview/?azure-portal=tru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powerapps/developer/component-framework/custom-controls-overview/"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npmjs.com/get-npm/?azure-portal=true"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ocs.microsoft.com/powerapps/developer/common-data-service/powerapps-cli#common-commands" TargetMode="External"/><Relationship Id="rId5" Type="http://schemas.openxmlformats.org/officeDocument/2006/relationships/hyperlink" Target="https://docs.microsoft.com/powerapps/developer/common-data-service/powerapps-cli?azure-portal=true" TargetMode="External"/><Relationship Id="rId4" Type="http://schemas.openxmlformats.org/officeDocument/2006/relationships/hyperlink" Target="https://nodejs.org/en/?azure-portal=true"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reactjs.org/?azure-portal=true"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eveloper.microsoft.com/fabric#/?azure-portal=tru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cf.gallery/?azure-portal=true"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powerusers.microsoft.com/t5/Power-Apps-Component-Framework/bd-p/pa_component_framework/?azure-portal=true"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cf.gallery/?azure-portal=tru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powerusers.microsoft.com/t5/Power-Apps-Component-Framework/bd-p/pa_component_framework/?azure-portal=true"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cf.gallery/?azure-portal=tru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powerusers.microsoft.com/t5/Power-Apps-Component-Framework/bd-p/pa_component_framework/?azure-portal=tru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cf.gallery/"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powerusers.microsoft.com/t5/Power-Apps-Component-Framework/bd-p/pa_component_framework/"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a:t>
            </a:fld>
            <a:endParaRPr lang="en-US"/>
          </a:p>
        </p:txBody>
      </p:sp>
    </p:spTree>
    <p:extLst>
      <p:ext uri="{BB962C8B-B14F-4D97-AF65-F5344CB8AC3E}">
        <p14:creationId xmlns:p14="http://schemas.microsoft.com/office/powerpoint/2010/main" val="186272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Power Apps Components are built atop of Microsoft's robust Power Platform, which means that you can seamlessly use the wealth of utilities that it provides.</a:t>
            </a:r>
          </a:p>
          <a:p>
            <a:endParaRPr/>
          </a:p>
          <a:p>
            <a:pPr>
              <a:spcBef>
                <a:spcPct val="43750"/>
              </a:spcBef>
              <a:spcAft>
                <a:spcPct val="43750"/>
              </a:spcAft>
            </a:pPr>
            <a:r>
              <a:t>When developing a component, you are expected to implement the life cycle methods that are shown in the following table.</a:t>
            </a:r>
          </a:p>
          <a:p>
            <a:endParaRPr/>
          </a:p>
          <a:p>
            <a:pPr>
              <a:spcBef>
                <a:spcPct val="43750"/>
              </a:spcBef>
              <a:spcAft>
                <a:spcPct val="43750"/>
              </a:spcAft>
            </a:pPr>
            <a:r>
              <a:t>These methods are invoked through a Framework Runtime process in a standardized life cycle, as shown in the following illustration.</a:t>
            </a:r>
          </a:p>
          <a:p>
            <a:endParaRPr/>
          </a:p>
          <a:p>
            <a:pPr>
              <a:spcBef>
                <a:spcPct val="43750"/>
              </a:spcBef>
              <a:spcAft>
                <a:spcPct val="43750"/>
              </a:spcAft>
            </a:pPr>
            <a:r>
              <a:t>At the top of the image, the framework calls the init() function for your component. If your component is interactive, you'll also need to handle notification to the Host that the component's output has changed by calling the notifyOutputChanged method. The framework runtime will then call your implemented getOutputs function, which represents all of your component's outputs, and then return that to the runtime. The runtime will then notify the Host of that value, which will perform validation on the output. If the output is found to be valid, it will call the updateView method on your component. If it isn't valid for whatever reason (that is, a business rule found the new output to be invalid), it will call your updateView method and pass the old value along with an error message.</a:t>
            </a:r>
          </a:p>
          <a:p>
            <a:endParaRPr/>
          </a:p>
          <a:p>
            <a:pPr>
              <a:spcBef>
                <a:spcPct val="43750"/>
              </a:spcBef>
              <a:spcAft>
                <a:spcPct val="43750"/>
              </a:spcAft>
            </a:pPr>
            <a:r>
              <a:t>As the following image shows, a Power Apps component is represented as three key areas: a Manifest Input File, its implementation, and any additional resource files that might be needed by the component.</a:t>
            </a:r>
          </a:p>
          <a:p>
            <a:endParaRPr/>
          </a:p>
          <a:p>
            <a:pPr>
              <a:spcBef>
                <a:spcPct val="43750"/>
              </a:spcBef>
              <a:spcAft>
                <a:spcPct val="43750"/>
              </a:spcAft>
            </a:pPr>
            <a:r>
              <a:t>For more information, see </a:t>
            </a:r>
            <a:r>
              <a:rPr>
                <a:hlinkClick r:id="rId3"/>
              </a:rPr>
              <a:t>What are code components</a:t>
            </a:r>
            <a:r>
              <a:t>. These concepts are covered in more detail while you're learning how to build your own custom components.</a:t>
            </a:r>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Power Apps Components are built atop of Microsoft's robust Power Platform, which means that you can seamlessly use the wealth of utilities that it provides.</a:t>
            </a:r>
          </a:p>
          <a:p>
            <a:endParaRPr dirty="0"/>
          </a:p>
          <a:p>
            <a:pPr>
              <a:spcBef>
                <a:spcPct val="43750"/>
              </a:spcBef>
              <a:spcAft>
                <a:spcPct val="43750"/>
              </a:spcAft>
            </a:pPr>
            <a:r>
              <a:rPr dirty="0"/>
              <a:t>When developing a component, you are expected to implement the life cycle methods that are shown in the following table.</a:t>
            </a:r>
          </a:p>
          <a:p>
            <a:endParaRPr dirty="0"/>
          </a:p>
          <a:p>
            <a:pPr>
              <a:spcBef>
                <a:spcPct val="43750"/>
              </a:spcBef>
              <a:spcAft>
                <a:spcPct val="43750"/>
              </a:spcAft>
            </a:pPr>
            <a:r>
              <a:rPr dirty="0"/>
              <a:t>These methods are invoked through a Framework Runtime process in a standardized life cycle, as shown in the following illustration.</a:t>
            </a: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extLst>
      <p:ext uri="{BB962C8B-B14F-4D97-AF65-F5344CB8AC3E}">
        <p14:creationId xmlns:p14="http://schemas.microsoft.com/office/powerpoint/2010/main" val="1911205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dirty="0"/>
              <a:t>At the top of the image, the framework calls the </a:t>
            </a:r>
            <a:r>
              <a:rPr lang="en-US" dirty="0" err="1"/>
              <a:t>init</a:t>
            </a:r>
            <a:r>
              <a:rPr lang="en-US" dirty="0"/>
              <a:t>() function for your component. If your component is interactive, you'll also need to handle notification to the Host that the component's output has changed by calling the </a:t>
            </a:r>
            <a:r>
              <a:rPr lang="en-US" dirty="0" err="1"/>
              <a:t>notifyOutputChanged</a:t>
            </a:r>
            <a:r>
              <a:rPr lang="en-US" dirty="0"/>
              <a:t> method. The framework runtime will then call your implemented </a:t>
            </a:r>
            <a:r>
              <a:rPr lang="en-US" dirty="0" err="1"/>
              <a:t>getOutputs</a:t>
            </a:r>
            <a:r>
              <a:rPr lang="en-US" dirty="0"/>
              <a:t> function, which represents all of your component's outputs, and then return that to the runtime. The runtime will then notify the Host of that value, which will perform validation on the output. If the output is found to be valid, it will call the </a:t>
            </a:r>
            <a:r>
              <a:rPr lang="en-US" dirty="0" err="1"/>
              <a:t>updateView</a:t>
            </a:r>
            <a:r>
              <a:rPr lang="en-US" dirty="0"/>
              <a:t> method on your component. If it isn't valid for whatever reason (that is, a business rule found the new output to be invalid), it will call your </a:t>
            </a:r>
            <a:r>
              <a:rPr lang="en-US" dirty="0" err="1"/>
              <a:t>updateView</a:t>
            </a:r>
            <a:r>
              <a:rPr lang="en-US" dirty="0"/>
              <a:t> method and pass the old value along with an error message.</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extLst>
      <p:ext uri="{BB962C8B-B14F-4D97-AF65-F5344CB8AC3E}">
        <p14:creationId xmlns:p14="http://schemas.microsoft.com/office/powerpoint/2010/main" val="2294057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i="0" dirty="0">
                <a:solidFill>
                  <a:srgbClr val="171717"/>
                </a:solidFill>
                <a:effectLst/>
                <a:latin typeface="Segoe UI" panose="020B0502040204020203" pitchFamily="34" charset="0"/>
              </a:rPr>
              <a:t>For more information, see </a:t>
            </a:r>
            <a:r>
              <a:rPr lang="en-US" b="0" i="0" u="none" strike="noStrike" dirty="0">
                <a:solidFill>
                  <a:srgbClr val="171717"/>
                </a:solidFill>
                <a:effectLst/>
                <a:latin typeface="Segoe UI" panose="020B0502040204020203" pitchFamily="34" charset="0"/>
                <a:hlinkClick r:id="rId3"/>
              </a:rPr>
              <a:t>What are code components </a:t>
            </a:r>
            <a:r>
              <a:rPr lang="en-US" b="0" i="0" dirty="0">
                <a:solidFill>
                  <a:srgbClr val="171717"/>
                </a:solidFill>
                <a:effectLst/>
                <a:latin typeface="Segoe UI" panose="020B0502040204020203" pitchFamily="34" charset="0"/>
              </a:rPr>
              <a:t>. These concepts are covered in more detail while you're learning how to build your own custom components.</a:t>
            </a:r>
          </a:p>
          <a:p>
            <a:br>
              <a:rPr lang="en-US" b="0" i="0" dirty="0">
                <a:solidFill>
                  <a:srgbClr val="171717"/>
                </a:solidFill>
                <a:effectLst/>
                <a:latin typeface="Segoe UI" panose="020B0502040204020203" pitchFamily="34" charset="0"/>
              </a:rPr>
            </a:b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extLst>
      <p:ext uri="{BB962C8B-B14F-4D97-AF65-F5344CB8AC3E}">
        <p14:creationId xmlns:p14="http://schemas.microsoft.com/office/powerpoint/2010/main" val="2446013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dirty="0"/>
              <a:t>Microsoft has built a robust CLI framework that exposes scaffolding methods that rapidly expedite your ability to build custom Power Apps components. </a:t>
            </a:r>
            <a:r>
              <a:t>It provides simple-to-use control templates along with built-in validations to catch issues prior to deployment of your control.</a:t>
            </a:r>
          </a:p>
          <a:p>
            <a:endParaRPr/>
          </a:p>
          <a:p>
            <a:pPr>
              <a:spcBef>
                <a:spcPct val="43750"/>
              </a:spcBef>
              <a:spcAft>
                <a:spcPct val="43750"/>
              </a:spcAft>
            </a:pPr>
            <a:r>
              <a:rPr dirty="0"/>
              <a:t>To use the Power Apps CLI, you'll first need to install </a:t>
            </a:r>
            <a:r>
              <a:rPr dirty="0" err="1">
                <a:hlinkClick r:id="rId3"/>
              </a:rPr>
              <a:t>Npm</a:t>
            </a:r>
            <a:r>
              <a:rPr dirty="0"/>
              <a:t> (comes with Node.js) or </a:t>
            </a:r>
            <a:r>
              <a:rPr dirty="0">
                <a:hlinkClick r:id="rId4"/>
              </a:rPr>
              <a:t>Node.js</a:t>
            </a:r>
            <a:r>
              <a:rPr dirty="0"/>
              <a:t> (comes with </a:t>
            </a:r>
            <a:r>
              <a:rPr dirty="0" err="1"/>
              <a:t>npm</a:t>
            </a:r>
            <a:r>
              <a:rPr dirty="0"/>
              <a:t>). We recommend that you install LTS (Long Term Support) version 10.15.3 or higher.</a:t>
            </a:r>
          </a:p>
          <a:p>
            <a:endParaRPr dirty="0"/>
          </a:p>
          <a:p>
            <a:pPr>
              <a:spcBef>
                <a:spcPct val="43750"/>
              </a:spcBef>
              <a:spcAft>
                <a:spcPct val="43750"/>
              </a:spcAft>
            </a:pPr>
            <a:r>
              <a:rPr dirty="0"/>
              <a:t>For additional prerequisites and a link to the CLI's installation bits, see </a:t>
            </a:r>
            <a:r>
              <a:rPr dirty="0">
                <a:hlinkClick r:id="rId5"/>
              </a:rPr>
              <a:t>Install Microsoft Power Apps CLI</a:t>
            </a:r>
            <a:r>
              <a:rPr dirty="0"/>
              <a:t>.</a:t>
            </a:r>
          </a:p>
          <a:p>
            <a:endParaRPr dirty="0"/>
          </a:p>
          <a:p>
            <a:pPr>
              <a:spcBef>
                <a:spcPct val="43750"/>
              </a:spcBef>
              <a:spcAft>
                <a:spcPct val="43750"/>
              </a:spcAft>
            </a:pPr>
            <a:r>
              <a:rPr dirty="0"/>
              <a:t>The steps to install CLI are covered in more detail when you learn how to build a Power Apps component.</a:t>
            </a:r>
          </a:p>
          <a:p>
            <a:endParaRPr dirty="0"/>
          </a:p>
          <a:p>
            <a:pPr>
              <a:spcBef>
                <a:spcPct val="43750"/>
              </a:spcBef>
              <a:spcAft>
                <a:spcPct val="43750"/>
              </a:spcAft>
            </a:pPr>
            <a:r>
              <a:rPr dirty="0"/>
              <a:t>If you want to see all of the commands that are available through the CLI, see </a:t>
            </a:r>
            <a:r>
              <a:rPr dirty="0">
                <a:hlinkClick r:id="rId6"/>
              </a:rPr>
              <a:t>Common commands</a:t>
            </a:r>
            <a:r>
              <a:rPr dirty="0"/>
              <a:t>.</a:t>
            </a:r>
          </a:p>
          <a:p>
            <a:endParaRPr dirty="0"/>
          </a:p>
          <a:p>
            <a:pPr>
              <a:spcBef>
                <a:spcPct val="43750"/>
              </a:spcBef>
              <a:spcAft>
                <a:spcPct val="43750"/>
              </a:spcAft>
            </a:pPr>
            <a:r>
              <a:rPr dirty="0"/>
              <a:t>While we recommend that you use Visual Studio or Visual Studio Code to write your components, you can use any IDE of your choice to build custom Power Apps components.</a:t>
            </a: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Custom Power Apps components are frequently referred to as </a:t>
            </a:r>
            <a:r>
              <a:rPr lang="en-US" b="0" i="1" dirty="0">
                <a:solidFill>
                  <a:srgbClr val="000000"/>
                </a:solidFill>
                <a:effectLst/>
                <a:latin typeface="Times New Roman" panose="02020603050405020304" pitchFamily="18" charset="0"/>
              </a:rPr>
              <a:t>code components</a:t>
            </a:r>
            <a:r>
              <a:rPr lang="en-US" b="0" i="0" dirty="0">
                <a:solidFill>
                  <a:srgbClr val="000000"/>
                </a:solidFill>
                <a:effectLst/>
                <a:latin typeface="Times New Roman" panose="02020603050405020304" pitchFamily="18" charset="0"/>
              </a:rPr>
              <a:t> because they require custom code to implement them. They consist of three elements: a manifest, an implementation, and resources. In the following exercise, you will write your own custom code component: a linear slider control that will look like the following image.</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269681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https://docs.microsoft.com/en-us/learn/modules/build-power-app-component/1-create-code-component</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extLst>
      <p:ext uri="{BB962C8B-B14F-4D97-AF65-F5344CB8AC3E}">
        <p14:creationId xmlns:p14="http://schemas.microsoft.com/office/powerpoint/2010/main" val="1888337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https://docs.microsoft.com/en-us/learn/modules/build-power-app-component/2-package-code-component</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extLst>
      <p:ext uri="{BB962C8B-B14F-4D97-AF65-F5344CB8AC3E}">
        <p14:creationId xmlns:p14="http://schemas.microsoft.com/office/powerpoint/2010/main" val="1055224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https://docs.microsoft.com/en-us/learn/modules/build-power-app-component/3-debug-code-component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210397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
</a:t>
            </a:r>
            <a:r>
              <a:rPr lang="en-US" dirty="0"/>
              <a:t>This lesson is an add-on for exam coverage purposes</a:t>
            </a:r>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extLst>
      <p:ext uri="{BB962C8B-B14F-4D97-AF65-F5344CB8AC3E}">
        <p14:creationId xmlns:p14="http://schemas.microsoft.com/office/powerpoint/2010/main" val="16207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module is a demo/exercise heavy and has very little theory in Lesson 2 &amp; 3</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11/18/2020 3:00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759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spcBef>
                <a:spcPct val="43750"/>
              </a:spcBef>
              <a:spcAft>
                <a:spcPct val="43750"/>
              </a:spcAft>
            </a:pPr>
            <a:r>
              <a:rPr dirty="0"/>
              <a:t>React is a standardized client framework that is built by Facebook for building user interfaces. It provides a declarative way to create interactive UIs and provides a mechanism to encapsulate components to make complex UIs that manage component states and have high interactivity. Because React is written in JavaScript, you can use this framework within a Power Apps component.</a:t>
            </a:r>
          </a:p>
          <a:p>
            <a:endParaRPr dirty="0"/>
          </a:p>
          <a:p>
            <a:pPr>
              <a:spcBef>
                <a:spcPct val="43750"/>
              </a:spcBef>
              <a:spcAft>
                <a:spcPct val="43750"/>
              </a:spcAft>
            </a:pPr>
            <a:r>
              <a:rPr dirty="0"/>
              <a:t>If you're new to React, go to </a:t>
            </a:r>
            <a:r>
              <a:rPr dirty="0">
                <a:hlinkClick r:id="rId3"/>
              </a:rPr>
              <a:t>https://reactjs.org/?azure-portal=true</a:t>
            </a:r>
            <a:r>
              <a:rPr dirty="0"/>
              <a:t>, which provides a wealth of tutorials and resources on how to build React components.</a:t>
            </a:r>
          </a:p>
          <a:p>
            <a:endParaRPr dirty="0"/>
          </a:p>
          <a:p>
            <a:pPr>
              <a:spcBef>
                <a:spcPct val="43750"/>
              </a:spcBef>
              <a:spcAft>
                <a:spcPct val="43750"/>
              </a:spcAft>
            </a:pPr>
            <a:r>
              <a:rPr dirty="0"/>
              <a:t>One of the many great developments from Microsoft has been its implementation of UI Fabric, a collection of UX frameworks that you can use to build fluent experiences that fit seamlessly into a broad range of Microsoft products. Using UI Fabric within your Power Apps component is as simple as referencing its libraries, and it provides a React-specific version that you can use. For more details on UI Fabric, go to </a:t>
            </a:r>
            <a:r>
              <a:rPr dirty="0">
                <a:hlinkClick r:id="rId4"/>
              </a:rPr>
              <a:t>https://developer.microsoft.com/fabric</a:t>
            </a:r>
            <a:r>
              <a:rPr dirty="0"/>
              <a:t>.</a:t>
            </a: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and/or Exercise </a:t>
            </a:r>
          </a:p>
          <a:p>
            <a:r>
              <a:rPr lang="en-US" dirty="0"/>
              <a:t>https://docs.microsoft.com/en-us/learn/modules/component-framework-advanced-topics/1-introduction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685700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spcBef>
                <a:spcPct val="43750"/>
              </a:spcBef>
              <a:spcAft>
                <a:spcPct val="43750"/>
              </a:spcAft>
            </a:pPr>
            <a:r>
              <a:rPr dirty="0"/>
              <a:t>Power Apps component framework exposes a formatting API that can be especially useful when you need to format various values in your application. This unit shows how to use this API by producing an HTML table to illustrate how various methods can be used.</a:t>
            </a:r>
            <a:endParaRPr lang="en-US" dirty="0"/>
          </a:p>
          <a:p>
            <a:pPr>
              <a:spcBef>
                <a:spcPct val="43750"/>
              </a:spcBef>
              <a:spcAft>
                <a:spcPct val="43750"/>
              </a:spcAft>
            </a:pPr>
            <a:endParaRPr lang="en-US" dirty="0"/>
          </a:p>
          <a:p>
            <a:pPr>
              <a:spcBef>
                <a:spcPct val="43750"/>
              </a:spcBef>
              <a:spcAft>
                <a:spcPct val="43750"/>
              </a:spcAft>
            </a:pPr>
            <a:r>
              <a:rPr lang="en-US" dirty="0"/>
              <a:t>https://docs.microsoft.com/en-us/learn/modules/component-framework-advanced-topics/2-formatting-api</a:t>
            </a:r>
            <a:endParaRPr dirty="0"/>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https://docs.microsoft.com/en-us/learn/modules/component-framework-advanced-topics/3-web-api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322233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https://docs.microsoft.com/en-us/learn/modules/component-framework-advanced-topics/4-pop-up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001588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This module is a demo/exercise heavy and has very little theory in Lesson 2 &amp; 3</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90742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0000" lnSpcReduction="20000"/>
          </a:bodyPr>
          <a:lstStyle/>
          <a:p>
            <a:pPr marL="0" marR="0" lvl="0" indent="0" algn="l" defTabSz="914367" rtl="0" eaLnBrk="1" fontAlgn="auto" latinLnBrk="0" hangingPunct="1">
              <a:lnSpc>
                <a:spcPct val="90000"/>
              </a:lnSpc>
              <a:spcBef>
                <a:spcPct val="43750"/>
              </a:spcBef>
              <a:spcAft>
                <a:spcPct val="43750"/>
              </a:spcAft>
              <a:buClrTx/>
              <a:buSzTx/>
              <a:buFontTx/>
              <a:buNone/>
              <a:tabLst/>
              <a:defRPr/>
            </a:pPr>
            <a:r>
              <a:rPr lang="en-US"/>
              <a:t>This module is a demo/exercise heavy and has very little theory in Lesson 2 &amp; 3</a:t>
            </a:r>
          </a:p>
          <a:p>
            <a:pPr>
              <a:spcBef>
                <a:spcPct val="43750"/>
              </a:spcBef>
              <a:spcAft>
                <a:spcPct val="43750"/>
              </a:spcAft>
            </a:pPr>
            <a:endParaRPr lang="en-US"/>
          </a:p>
          <a:p>
            <a:pPr>
              <a:spcBef>
                <a:spcPct val="43750"/>
              </a:spcBef>
              <a:spcAft>
                <a:spcPct val="43750"/>
              </a:spcAft>
            </a:pPr>
            <a:r>
              <a:rPr dirty="0"/>
              <a:t>Microsoft Power Apps component framework helps you create reusable components that can be used within your Power Apps applications. The component framework empowers developers and app makers to build code components when the out-of-the-box components don't fit an app maker's needs. Before the Power Apps component framework existed, people had to rely on HTML web resources to provide any form of custom presentation to a Power Apps' form. Now, you can use a more modernized framework that allows an abundance of capabilities to be exposed to your app that would otherwise be impossible to access or, even worse, be unsupported by Microsoft.</a:t>
            </a:r>
          </a:p>
          <a:p>
            <a:endParaRPr dirty="0"/>
          </a:p>
          <a:p>
            <a:pPr>
              <a:spcBef>
                <a:spcPct val="43750"/>
              </a:spcBef>
              <a:spcAft>
                <a:spcPct val="43750"/>
              </a:spcAft>
            </a:pPr>
            <a:r>
              <a:rPr dirty="0"/>
              <a:t>For example, the existing screen might render similar to the following image.</a:t>
            </a:r>
          </a:p>
          <a:p>
            <a:endParaRPr dirty="0"/>
          </a:p>
          <a:p>
            <a:pPr>
              <a:spcBef>
                <a:spcPct val="43750"/>
              </a:spcBef>
              <a:spcAft>
                <a:spcPct val="43750"/>
              </a:spcAft>
            </a:pPr>
            <a:r>
              <a:rPr dirty="0"/>
              <a:t>However, if you reconfigured your app to use custom Power Apps components, your app might look something like the following image.</a:t>
            </a:r>
          </a:p>
          <a:p>
            <a:endParaRPr dirty="0"/>
          </a:p>
          <a:p>
            <a:pPr>
              <a:spcBef>
                <a:spcPct val="43750"/>
              </a:spcBef>
              <a:spcAft>
                <a:spcPct val="43750"/>
              </a:spcAft>
            </a:pPr>
            <a:r>
              <a:rPr dirty="0"/>
              <a:t>Microsoft has significant investment in ensuring that Power Apps components are built on top of a robust framework that supports modern web practices. A few of the advantages that you are afforded as a result are:</a:t>
            </a:r>
          </a:p>
          <a:p>
            <a:endParaRPr dirty="0"/>
          </a:p>
          <a:p>
            <a:pPr lvl="1" indent="-285750">
              <a:spcBef>
                <a:spcPct val="43750"/>
              </a:spcBef>
              <a:spcAft>
                <a:spcPct val="43750"/>
              </a:spcAft>
              <a:buChar char="•"/>
            </a:pPr>
            <a:r>
              <a:rPr dirty="0"/>
              <a:t>Access to a rich set of framework APIs that expose capabilities like component lifecycle management, contextual data, and metadata</a:t>
            </a:r>
          </a:p>
          <a:p>
            <a:endParaRPr dirty="0"/>
          </a:p>
          <a:p>
            <a:pPr lvl="1" indent="-285750">
              <a:spcBef>
                <a:spcPct val="43750"/>
              </a:spcBef>
              <a:spcAft>
                <a:spcPct val="43750"/>
              </a:spcAft>
              <a:buChar char="•"/>
            </a:pPr>
            <a:r>
              <a:rPr dirty="0"/>
              <a:t>Support of client frameworks such as React and AngularJS</a:t>
            </a:r>
          </a:p>
          <a:p>
            <a:endParaRPr dirty="0"/>
          </a:p>
          <a:p>
            <a:pPr lvl="1" indent="-285750">
              <a:spcBef>
                <a:spcPct val="43750"/>
              </a:spcBef>
              <a:spcAft>
                <a:spcPct val="43750"/>
              </a:spcAft>
              <a:buChar char="•"/>
            </a:pPr>
            <a:r>
              <a:rPr dirty="0"/>
              <a:t>Seamless server access through Web API, utility and data formatting methods, device features like camera, location, and microphone, in addition to easy-to-invoke UX elements like dialogs, lookups, and full-page rendering</a:t>
            </a:r>
          </a:p>
          <a:p>
            <a:endParaRPr dirty="0"/>
          </a:p>
          <a:p>
            <a:pPr lvl="1" indent="-285750">
              <a:spcBef>
                <a:spcPct val="43750"/>
              </a:spcBef>
              <a:spcAft>
                <a:spcPct val="43750"/>
              </a:spcAft>
              <a:buChar char="•"/>
            </a:pPr>
            <a:r>
              <a:rPr dirty="0"/>
              <a:t>Optimization for performance</a:t>
            </a:r>
          </a:p>
          <a:p>
            <a:endParaRPr dirty="0"/>
          </a:p>
          <a:p>
            <a:pPr lvl="1" indent="-285750">
              <a:spcBef>
                <a:spcPct val="43750"/>
              </a:spcBef>
              <a:spcAft>
                <a:spcPct val="43750"/>
              </a:spcAft>
              <a:buChar char="•"/>
            </a:pPr>
            <a:r>
              <a:rPr dirty="0"/>
              <a:t>Reusability</a:t>
            </a:r>
          </a:p>
          <a:p>
            <a:endParaRPr dirty="0"/>
          </a:p>
          <a:p>
            <a:pPr lvl="1" indent="-285750">
              <a:spcBef>
                <a:spcPct val="43750"/>
              </a:spcBef>
              <a:spcAft>
                <a:spcPct val="43750"/>
              </a:spcAft>
              <a:buChar char="•"/>
            </a:pPr>
            <a:r>
              <a:rPr dirty="0"/>
              <a:t>Use of responsive web design principles to provide an optimal viewing and interaction experience for any screen size, device, or orientation</a:t>
            </a:r>
          </a:p>
          <a:p>
            <a:endParaRPr dirty="0"/>
          </a:p>
          <a:p>
            <a:pPr lvl="1" indent="-285750">
              <a:spcBef>
                <a:spcPct val="43750"/>
              </a:spcBef>
              <a:spcAft>
                <a:spcPct val="43750"/>
              </a:spcAft>
              <a:buChar char="•"/>
            </a:pPr>
            <a:r>
              <a:rPr dirty="0"/>
              <a:t>Ability to bundle all files into a single solution file</a:t>
            </a:r>
          </a:p>
          <a:p>
            <a:endParaRPr dirty="0"/>
          </a:p>
          <a:p>
            <a:pPr>
              <a:spcBef>
                <a:spcPct val="43750"/>
              </a:spcBef>
              <a:spcAft>
                <a:spcPct val="43750"/>
              </a:spcAft>
            </a:pPr>
            <a:r>
              <a:rPr dirty="0"/>
              <a:t>It might be said that if you can build it in </a:t>
            </a:r>
            <a:r>
              <a:rPr dirty="0" err="1"/>
              <a:t>HTML+JavaScript</a:t>
            </a:r>
            <a:r>
              <a:rPr dirty="0"/>
              <a:t>, you can build it as a Power Apps component. However, common types of components that you might want to use in a Power Apps application might be:</a:t>
            </a:r>
          </a:p>
          <a:p>
            <a:endParaRPr dirty="0"/>
          </a:p>
          <a:p>
            <a:pPr lvl="1" indent="-285750">
              <a:spcBef>
                <a:spcPct val="43750"/>
              </a:spcBef>
              <a:spcAft>
                <a:spcPct val="43750"/>
              </a:spcAft>
              <a:buChar char="•"/>
            </a:pPr>
            <a:r>
              <a:rPr dirty="0"/>
              <a:t>A custom control for a field on a form</a:t>
            </a:r>
          </a:p>
          <a:p>
            <a:endParaRPr dirty="0"/>
          </a:p>
          <a:p>
            <a:pPr lvl="1" indent="-285750">
              <a:spcBef>
                <a:spcPct val="43750"/>
              </a:spcBef>
              <a:spcAft>
                <a:spcPct val="43750"/>
              </a:spcAft>
              <a:buChar char="•"/>
            </a:pPr>
            <a:r>
              <a:rPr dirty="0"/>
              <a:t>A custom grid (or </a:t>
            </a:r>
            <a:r>
              <a:rPr dirty="0" err="1"/>
              <a:t>subgrid</a:t>
            </a:r>
            <a:r>
              <a:rPr dirty="0"/>
              <a:t>) to display data in a tabular format</a:t>
            </a:r>
          </a:p>
          <a:p>
            <a:endParaRPr dirty="0"/>
          </a:p>
          <a:p>
            <a:pPr lvl="1" indent="-285750">
              <a:spcBef>
                <a:spcPct val="43750"/>
              </a:spcBef>
              <a:spcAft>
                <a:spcPct val="43750"/>
              </a:spcAft>
              <a:buChar char="•"/>
            </a:pPr>
            <a:r>
              <a:rPr dirty="0"/>
              <a:t>A component that displays content from external services</a:t>
            </a:r>
          </a:p>
          <a:p>
            <a:endParaRPr dirty="0"/>
          </a:p>
          <a:p>
            <a:pPr>
              <a:spcBef>
                <a:spcPct val="43750"/>
              </a:spcBef>
              <a:spcAft>
                <a:spcPct val="43750"/>
              </a:spcAft>
            </a:pPr>
            <a:r>
              <a:rPr dirty="0"/>
              <a:t>The Power Apps community has been active in building out components that they have deemed valuable to share with others. For example, a common requirement is to validate user input against a regular expression. While you could write Client Script to perform this validation, or even use your own Power Apps component, it might be beneficial for you to rely on the community to determine if someone else has already solved this problem for you.</a:t>
            </a:r>
          </a:p>
          <a:p>
            <a:endParaRPr dirty="0"/>
          </a:p>
          <a:p>
            <a:pPr>
              <a:spcBef>
                <a:spcPct val="43750"/>
              </a:spcBef>
              <a:spcAft>
                <a:spcPct val="43750"/>
              </a:spcAft>
            </a:pPr>
            <a:r>
              <a:rPr dirty="0"/>
              <a:t>Numerous samples as such can be found at </a:t>
            </a:r>
            <a:r>
              <a:rPr dirty="0">
                <a:hlinkClick r:id="rId3"/>
              </a:rPr>
              <a:t>PCF Gallery</a:t>
            </a:r>
            <a:r>
              <a:rPr dirty="0"/>
              <a:t>. If you're interested in experimenting with pre-built Power Apps components in your solution, this documentation is a great place to start.</a:t>
            </a:r>
          </a:p>
          <a:p>
            <a:endParaRPr dirty="0"/>
          </a:p>
          <a:p>
            <a:pPr>
              <a:spcBef>
                <a:spcPct val="43750"/>
              </a:spcBef>
              <a:spcAft>
                <a:spcPct val="43750"/>
              </a:spcAft>
            </a:pPr>
            <a:r>
              <a:rPr dirty="0"/>
              <a:t>At the time of this writing, Power Apps component framework is still a relatively new technology. While it is robust and well-tested, you might encounter areas where you'll need assistance. The best place to go for assistance is the </a:t>
            </a:r>
            <a:r>
              <a:rPr dirty="0">
                <a:hlinkClick r:id="rId4"/>
              </a:rPr>
              <a:t>Power Apps component framework, ALM &amp; Pro Dev community forum</a:t>
            </a:r>
            <a:r>
              <a:rPr dirty="0"/>
              <a:t>, where you can find a wealth of questions and answers to a wide variety of topics, and where you can submit your own questions as well.</a:t>
            </a: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0000" lnSpcReduction="20000"/>
          </a:bodyPr>
          <a:lstStyle/>
          <a:p>
            <a:pPr>
              <a:spcBef>
                <a:spcPct val="43750"/>
              </a:spcBef>
              <a:spcAft>
                <a:spcPct val="43750"/>
              </a:spcAft>
            </a:pPr>
            <a:r>
              <a:rPr dirty="0"/>
              <a:t>Microsoft Power Apps component framework helps you create reusable components that can be used within your Power Apps applications. The component framework empowers developers and app makers to build code components when the out-of-the-box components don't fit an app maker's needs. Before the Power Apps component framework existed, people had to rely on HTML web resources to provide any form of custom presentation to a Power Apps' form. Now, you can use a more modernized framework that allows an abundance of capabilities to be exposed to your app that would otherwise be impossible to access or, even worse, be unsupported by Microsoft.</a:t>
            </a:r>
          </a:p>
          <a:p>
            <a:endParaRPr dirty="0"/>
          </a:p>
          <a:p>
            <a:pPr>
              <a:spcBef>
                <a:spcPct val="43750"/>
              </a:spcBef>
              <a:spcAft>
                <a:spcPct val="43750"/>
              </a:spcAft>
            </a:pPr>
            <a:r>
              <a:rPr dirty="0"/>
              <a:t>For example, the existing screen might render similar to the following image.</a:t>
            </a:r>
          </a:p>
          <a:p>
            <a:endParaRPr dirty="0"/>
          </a:p>
          <a:p>
            <a:pPr>
              <a:spcBef>
                <a:spcPct val="43750"/>
              </a:spcBef>
              <a:spcAft>
                <a:spcPct val="43750"/>
              </a:spcAft>
            </a:pPr>
            <a:r>
              <a:rPr dirty="0"/>
              <a:t>However, if you reconfigured your app to use custom Power Apps components, your app might look something like the following image.</a:t>
            </a:r>
          </a:p>
          <a:p>
            <a:endParaRPr dirty="0"/>
          </a:p>
          <a:p>
            <a:pPr>
              <a:spcBef>
                <a:spcPct val="43750"/>
              </a:spcBef>
              <a:spcAft>
                <a:spcPct val="43750"/>
              </a:spcAft>
            </a:pPr>
            <a:r>
              <a:rPr dirty="0"/>
              <a:t>Microsoft has significant investment in ensuring that Power Apps components are built on top of a robust framework that supports modern web practices. A few of the advantages that you are afforded as a result are:</a:t>
            </a:r>
          </a:p>
          <a:p>
            <a:endParaRPr dirty="0"/>
          </a:p>
          <a:p>
            <a:pPr lvl="1" indent="-285750">
              <a:spcBef>
                <a:spcPct val="43750"/>
              </a:spcBef>
              <a:spcAft>
                <a:spcPct val="43750"/>
              </a:spcAft>
              <a:buChar char="•"/>
            </a:pPr>
            <a:r>
              <a:rPr dirty="0"/>
              <a:t>Access to a rich set of framework APIs that expose capabilities like component lifecycle management, contextual data, and metadata</a:t>
            </a:r>
          </a:p>
          <a:p>
            <a:endParaRPr dirty="0"/>
          </a:p>
          <a:p>
            <a:pPr lvl="1" indent="-285750">
              <a:spcBef>
                <a:spcPct val="43750"/>
              </a:spcBef>
              <a:spcAft>
                <a:spcPct val="43750"/>
              </a:spcAft>
              <a:buChar char="•"/>
            </a:pPr>
            <a:r>
              <a:rPr dirty="0"/>
              <a:t>Support of client frameworks such as React and AngularJS</a:t>
            </a:r>
          </a:p>
          <a:p>
            <a:endParaRPr dirty="0"/>
          </a:p>
          <a:p>
            <a:pPr lvl="1" indent="-285750">
              <a:spcBef>
                <a:spcPct val="43750"/>
              </a:spcBef>
              <a:spcAft>
                <a:spcPct val="43750"/>
              </a:spcAft>
              <a:buChar char="•"/>
            </a:pPr>
            <a:r>
              <a:rPr dirty="0"/>
              <a:t>Seamless server access through Web API, utility and data formatting methods, device features like camera, location, and microphone, in addition to easy-to-invoke UX elements like dialogs, lookups, and full-page rendering</a:t>
            </a:r>
          </a:p>
          <a:p>
            <a:endParaRPr dirty="0"/>
          </a:p>
          <a:p>
            <a:pPr lvl="1" indent="-285750">
              <a:spcBef>
                <a:spcPct val="43750"/>
              </a:spcBef>
              <a:spcAft>
                <a:spcPct val="43750"/>
              </a:spcAft>
              <a:buChar char="•"/>
            </a:pPr>
            <a:r>
              <a:rPr dirty="0"/>
              <a:t>Optimization for performance</a:t>
            </a:r>
          </a:p>
          <a:p>
            <a:endParaRPr dirty="0"/>
          </a:p>
          <a:p>
            <a:pPr lvl="1" indent="-285750">
              <a:spcBef>
                <a:spcPct val="43750"/>
              </a:spcBef>
              <a:spcAft>
                <a:spcPct val="43750"/>
              </a:spcAft>
              <a:buChar char="•"/>
            </a:pPr>
            <a:r>
              <a:rPr dirty="0"/>
              <a:t>Reusability</a:t>
            </a:r>
          </a:p>
          <a:p>
            <a:endParaRPr dirty="0"/>
          </a:p>
          <a:p>
            <a:pPr lvl="1" indent="-285750">
              <a:spcBef>
                <a:spcPct val="43750"/>
              </a:spcBef>
              <a:spcAft>
                <a:spcPct val="43750"/>
              </a:spcAft>
              <a:buChar char="•"/>
            </a:pPr>
            <a:r>
              <a:rPr dirty="0"/>
              <a:t>Use of responsive web design principles to provide an optimal viewing and interaction experience for any screen size, device, or orientation</a:t>
            </a:r>
          </a:p>
          <a:p>
            <a:endParaRPr dirty="0"/>
          </a:p>
          <a:p>
            <a:pPr lvl="1" indent="-285750">
              <a:spcBef>
                <a:spcPct val="43750"/>
              </a:spcBef>
              <a:spcAft>
                <a:spcPct val="43750"/>
              </a:spcAft>
              <a:buChar char="•"/>
            </a:pPr>
            <a:r>
              <a:rPr dirty="0"/>
              <a:t>Ability to bundle all files into a single solution file</a:t>
            </a:r>
          </a:p>
          <a:p>
            <a:endParaRPr dirty="0"/>
          </a:p>
          <a:p>
            <a:pPr>
              <a:spcBef>
                <a:spcPct val="43750"/>
              </a:spcBef>
              <a:spcAft>
                <a:spcPct val="43750"/>
              </a:spcAft>
            </a:pPr>
            <a:r>
              <a:rPr dirty="0"/>
              <a:t>It might be said that if you can build it in </a:t>
            </a:r>
            <a:r>
              <a:rPr dirty="0" err="1"/>
              <a:t>HTML+JavaScript</a:t>
            </a:r>
            <a:r>
              <a:rPr dirty="0"/>
              <a:t>, you can build it as a Power Apps component. However, common types of components that you might want to use in a Power Apps application might be:</a:t>
            </a:r>
          </a:p>
          <a:p>
            <a:endParaRPr dirty="0"/>
          </a:p>
          <a:p>
            <a:pPr lvl="1" indent="-285750">
              <a:spcBef>
                <a:spcPct val="43750"/>
              </a:spcBef>
              <a:spcAft>
                <a:spcPct val="43750"/>
              </a:spcAft>
              <a:buChar char="•"/>
            </a:pPr>
            <a:r>
              <a:rPr dirty="0"/>
              <a:t>A custom control for a field on a form</a:t>
            </a:r>
          </a:p>
          <a:p>
            <a:endParaRPr dirty="0"/>
          </a:p>
          <a:p>
            <a:pPr lvl="1" indent="-285750">
              <a:spcBef>
                <a:spcPct val="43750"/>
              </a:spcBef>
              <a:spcAft>
                <a:spcPct val="43750"/>
              </a:spcAft>
              <a:buChar char="•"/>
            </a:pPr>
            <a:r>
              <a:rPr dirty="0"/>
              <a:t>A custom grid (or </a:t>
            </a:r>
            <a:r>
              <a:rPr dirty="0" err="1"/>
              <a:t>subgrid</a:t>
            </a:r>
            <a:r>
              <a:rPr dirty="0"/>
              <a:t>) to display data in a tabular format</a:t>
            </a:r>
          </a:p>
          <a:p>
            <a:endParaRPr dirty="0"/>
          </a:p>
          <a:p>
            <a:pPr lvl="1" indent="-285750">
              <a:spcBef>
                <a:spcPct val="43750"/>
              </a:spcBef>
              <a:spcAft>
                <a:spcPct val="43750"/>
              </a:spcAft>
              <a:buChar char="•"/>
            </a:pPr>
            <a:r>
              <a:rPr dirty="0"/>
              <a:t>A component that displays content from external services</a:t>
            </a:r>
          </a:p>
          <a:p>
            <a:endParaRPr dirty="0"/>
          </a:p>
          <a:p>
            <a:pPr>
              <a:spcBef>
                <a:spcPct val="43750"/>
              </a:spcBef>
              <a:spcAft>
                <a:spcPct val="43750"/>
              </a:spcAft>
            </a:pPr>
            <a:r>
              <a:rPr dirty="0"/>
              <a:t>The Power Apps community has been active in building out components that they have deemed valuable to share with others. For example, a common requirement is to validate user input against a regular expression. While you could write Client Script to perform this validation, or even use your own Power Apps component, it might be beneficial for you to rely on the community to determine if someone else has already solved this problem for you.</a:t>
            </a:r>
          </a:p>
          <a:p>
            <a:endParaRPr dirty="0"/>
          </a:p>
          <a:p>
            <a:pPr>
              <a:spcBef>
                <a:spcPct val="43750"/>
              </a:spcBef>
              <a:spcAft>
                <a:spcPct val="43750"/>
              </a:spcAft>
            </a:pPr>
            <a:r>
              <a:rPr dirty="0"/>
              <a:t>Numerous samples as such can be found at </a:t>
            </a:r>
            <a:r>
              <a:rPr dirty="0">
                <a:hlinkClick r:id="rId3"/>
              </a:rPr>
              <a:t>PCF Gallery</a:t>
            </a:r>
            <a:r>
              <a:rPr dirty="0"/>
              <a:t>. If you're interested in experimenting with pre-built Power Apps components in your solution, this documentation is a great place to start.</a:t>
            </a:r>
          </a:p>
          <a:p>
            <a:endParaRPr dirty="0"/>
          </a:p>
          <a:p>
            <a:pPr>
              <a:spcBef>
                <a:spcPct val="43750"/>
              </a:spcBef>
              <a:spcAft>
                <a:spcPct val="43750"/>
              </a:spcAft>
            </a:pPr>
            <a:r>
              <a:rPr dirty="0"/>
              <a:t>At the time of this writing, Power Apps component framework is still a relatively new technology. While it is robust and well-tested, you might encounter areas where you'll need assistance. The best place to go for assistance is the </a:t>
            </a:r>
            <a:r>
              <a:rPr dirty="0">
                <a:hlinkClick r:id="rId4"/>
              </a:rPr>
              <a:t>Power Apps component framework, ALM &amp; Pro Dev community forum</a:t>
            </a:r>
            <a:r>
              <a:rPr dirty="0"/>
              <a:t>, where you can find a wealth of questions and answers to a wide variety of topics, and where you can submit your own questions as well.</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extLst>
      <p:ext uri="{BB962C8B-B14F-4D97-AF65-F5344CB8AC3E}">
        <p14:creationId xmlns:p14="http://schemas.microsoft.com/office/powerpoint/2010/main" val="297185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0000" lnSpcReduction="20000"/>
          </a:bodyPr>
          <a:lstStyle/>
          <a:p>
            <a:pPr>
              <a:spcBef>
                <a:spcPct val="43750"/>
              </a:spcBef>
              <a:spcAft>
                <a:spcPct val="43750"/>
              </a:spcAft>
            </a:pPr>
            <a:r>
              <a:rPr dirty="0"/>
              <a:t>Microsoft Power Apps component framework helps you create reusable components that can be used within your Power Apps applications. The component framework empowers developers and app makers to build code components when the out-of-the-box components don't fit an app maker's needs. Before the Power Apps component framework existed, people had to rely on HTML web resources to provide any form of custom presentation to a Power Apps' form. Now, you can use a more modernized framework that allows an abundance of capabilities to be exposed to your app that would otherwise be impossible to access or, even worse, be unsupported by Microsoft.</a:t>
            </a:r>
          </a:p>
          <a:p>
            <a:endParaRPr dirty="0"/>
          </a:p>
          <a:p>
            <a:pPr>
              <a:spcBef>
                <a:spcPct val="43750"/>
              </a:spcBef>
              <a:spcAft>
                <a:spcPct val="43750"/>
              </a:spcAft>
            </a:pPr>
            <a:r>
              <a:rPr dirty="0"/>
              <a:t>For example, the existing screen might render similar to the following image.</a:t>
            </a:r>
          </a:p>
          <a:p>
            <a:endParaRPr dirty="0"/>
          </a:p>
          <a:p>
            <a:pPr>
              <a:spcBef>
                <a:spcPct val="43750"/>
              </a:spcBef>
              <a:spcAft>
                <a:spcPct val="43750"/>
              </a:spcAft>
            </a:pPr>
            <a:r>
              <a:rPr dirty="0"/>
              <a:t>However, if you reconfigured your app to use custom Power Apps components, your app might look something like the following image.</a:t>
            </a:r>
          </a:p>
          <a:p>
            <a:endParaRPr dirty="0"/>
          </a:p>
          <a:p>
            <a:pPr>
              <a:spcBef>
                <a:spcPct val="43750"/>
              </a:spcBef>
              <a:spcAft>
                <a:spcPct val="43750"/>
              </a:spcAft>
            </a:pPr>
            <a:r>
              <a:rPr dirty="0"/>
              <a:t>Microsoft has significant investment in ensuring that Power Apps components are built on top of a robust framework that supports modern web practices. A few of the advantages that you are afforded as a result are:</a:t>
            </a:r>
          </a:p>
          <a:p>
            <a:endParaRPr dirty="0"/>
          </a:p>
          <a:p>
            <a:pPr lvl="1" indent="-285750">
              <a:spcBef>
                <a:spcPct val="43750"/>
              </a:spcBef>
              <a:spcAft>
                <a:spcPct val="43750"/>
              </a:spcAft>
              <a:buChar char="•"/>
            </a:pPr>
            <a:r>
              <a:rPr dirty="0"/>
              <a:t>Access to a rich set of framework APIs that expose capabilities like component lifecycle management, contextual data, and metadata</a:t>
            </a:r>
          </a:p>
          <a:p>
            <a:endParaRPr dirty="0"/>
          </a:p>
          <a:p>
            <a:pPr lvl="1" indent="-285750">
              <a:spcBef>
                <a:spcPct val="43750"/>
              </a:spcBef>
              <a:spcAft>
                <a:spcPct val="43750"/>
              </a:spcAft>
              <a:buChar char="•"/>
            </a:pPr>
            <a:r>
              <a:rPr dirty="0"/>
              <a:t>Support of client frameworks such as React and AngularJS</a:t>
            </a:r>
          </a:p>
          <a:p>
            <a:endParaRPr dirty="0"/>
          </a:p>
          <a:p>
            <a:pPr lvl="1" indent="-285750">
              <a:spcBef>
                <a:spcPct val="43750"/>
              </a:spcBef>
              <a:spcAft>
                <a:spcPct val="43750"/>
              </a:spcAft>
              <a:buChar char="•"/>
            </a:pPr>
            <a:r>
              <a:rPr dirty="0"/>
              <a:t>Seamless server access through Web API, utility and data formatting methods, device features like camera, location, and microphone, in addition to easy-to-invoke UX elements like dialogs, lookups, and full-page rendering</a:t>
            </a:r>
          </a:p>
          <a:p>
            <a:endParaRPr dirty="0"/>
          </a:p>
          <a:p>
            <a:pPr lvl="1" indent="-285750">
              <a:spcBef>
                <a:spcPct val="43750"/>
              </a:spcBef>
              <a:spcAft>
                <a:spcPct val="43750"/>
              </a:spcAft>
              <a:buChar char="•"/>
            </a:pPr>
            <a:r>
              <a:rPr dirty="0"/>
              <a:t>Optimization for performance</a:t>
            </a:r>
          </a:p>
          <a:p>
            <a:endParaRPr dirty="0"/>
          </a:p>
          <a:p>
            <a:pPr lvl="1" indent="-285750">
              <a:spcBef>
                <a:spcPct val="43750"/>
              </a:spcBef>
              <a:spcAft>
                <a:spcPct val="43750"/>
              </a:spcAft>
              <a:buChar char="•"/>
            </a:pPr>
            <a:r>
              <a:rPr dirty="0"/>
              <a:t>Reusability</a:t>
            </a:r>
          </a:p>
          <a:p>
            <a:endParaRPr dirty="0"/>
          </a:p>
          <a:p>
            <a:pPr lvl="1" indent="-285750">
              <a:spcBef>
                <a:spcPct val="43750"/>
              </a:spcBef>
              <a:spcAft>
                <a:spcPct val="43750"/>
              </a:spcAft>
              <a:buChar char="•"/>
            </a:pPr>
            <a:r>
              <a:rPr dirty="0"/>
              <a:t>Use of responsive web design principles to provide an optimal viewing and interaction experience for any screen size, device, or orientation</a:t>
            </a:r>
          </a:p>
          <a:p>
            <a:endParaRPr dirty="0"/>
          </a:p>
          <a:p>
            <a:pPr lvl="1" indent="-285750">
              <a:spcBef>
                <a:spcPct val="43750"/>
              </a:spcBef>
              <a:spcAft>
                <a:spcPct val="43750"/>
              </a:spcAft>
              <a:buChar char="•"/>
            </a:pPr>
            <a:r>
              <a:rPr dirty="0"/>
              <a:t>Ability to bundle all files into a single solution file</a:t>
            </a:r>
          </a:p>
          <a:p>
            <a:endParaRPr dirty="0"/>
          </a:p>
          <a:p>
            <a:pPr>
              <a:spcBef>
                <a:spcPct val="43750"/>
              </a:spcBef>
              <a:spcAft>
                <a:spcPct val="43750"/>
              </a:spcAft>
            </a:pPr>
            <a:r>
              <a:rPr dirty="0"/>
              <a:t>It might be said that if you can build it in </a:t>
            </a:r>
            <a:r>
              <a:rPr dirty="0" err="1"/>
              <a:t>HTML+JavaScript</a:t>
            </a:r>
            <a:r>
              <a:rPr dirty="0"/>
              <a:t>, you can build it as a Power Apps component. However, common types of components that you might want to use in a Power Apps application might be:</a:t>
            </a:r>
          </a:p>
          <a:p>
            <a:endParaRPr dirty="0"/>
          </a:p>
          <a:p>
            <a:pPr lvl="1" indent="-285750">
              <a:spcBef>
                <a:spcPct val="43750"/>
              </a:spcBef>
              <a:spcAft>
                <a:spcPct val="43750"/>
              </a:spcAft>
              <a:buChar char="•"/>
            </a:pPr>
            <a:r>
              <a:rPr dirty="0"/>
              <a:t>A custom control for a field on a form</a:t>
            </a:r>
          </a:p>
          <a:p>
            <a:endParaRPr dirty="0"/>
          </a:p>
          <a:p>
            <a:pPr lvl="1" indent="-285750">
              <a:spcBef>
                <a:spcPct val="43750"/>
              </a:spcBef>
              <a:spcAft>
                <a:spcPct val="43750"/>
              </a:spcAft>
              <a:buChar char="•"/>
            </a:pPr>
            <a:r>
              <a:rPr dirty="0"/>
              <a:t>A custom grid (or </a:t>
            </a:r>
            <a:r>
              <a:rPr dirty="0" err="1"/>
              <a:t>subgrid</a:t>
            </a:r>
            <a:r>
              <a:rPr dirty="0"/>
              <a:t>) to display data in a tabular format</a:t>
            </a:r>
          </a:p>
          <a:p>
            <a:endParaRPr dirty="0"/>
          </a:p>
          <a:p>
            <a:pPr lvl="1" indent="-285750">
              <a:spcBef>
                <a:spcPct val="43750"/>
              </a:spcBef>
              <a:spcAft>
                <a:spcPct val="43750"/>
              </a:spcAft>
              <a:buChar char="•"/>
            </a:pPr>
            <a:r>
              <a:rPr dirty="0"/>
              <a:t>A component that displays content from external services</a:t>
            </a:r>
          </a:p>
          <a:p>
            <a:endParaRPr dirty="0"/>
          </a:p>
          <a:p>
            <a:pPr>
              <a:spcBef>
                <a:spcPct val="43750"/>
              </a:spcBef>
              <a:spcAft>
                <a:spcPct val="43750"/>
              </a:spcAft>
            </a:pPr>
            <a:r>
              <a:rPr dirty="0"/>
              <a:t>The Power Apps community has been active in building out components that they have deemed valuable to share with others. For example, a common requirement is to validate user input against a regular expression. While you could write Client Script to perform this validation, or even use your own Power Apps component, it might be beneficial for you to rely on the community to determine if someone else has already solved this problem for you.</a:t>
            </a:r>
          </a:p>
          <a:p>
            <a:endParaRPr dirty="0"/>
          </a:p>
          <a:p>
            <a:pPr>
              <a:spcBef>
                <a:spcPct val="43750"/>
              </a:spcBef>
              <a:spcAft>
                <a:spcPct val="43750"/>
              </a:spcAft>
            </a:pPr>
            <a:r>
              <a:rPr dirty="0"/>
              <a:t>Numerous samples as such can be found at </a:t>
            </a:r>
            <a:r>
              <a:rPr dirty="0">
                <a:hlinkClick r:id="rId3"/>
              </a:rPr>
              <a:t>PCF Gallery</a:t>
            </a:r>
            <a:r>
              <a:rPr dirty="0"/>
              <a:t>. If you're interested in experimenting with pre-built Power Apps components in your solution, this documentation is a great place to start.</a:t>
            </a:r>
          </a:p>
          <a:p>
            <a:endParaRPr dirty="0"/>
          </a:p>
          <a:p>
            <a:pPr>
              <a:spcBef>
                <a:spcPct val="43750"/>
              </a:spcBef>
              <a:spcAft>
                <a:spcPct val="43750"/>
              </a:spcAft>
            </a:pPr>
            <a:r>
              <a:rPr dirty="0"/>
              <a:t>At the time of this writing, Power Apps component framework is still a relatively new technology. While it is robust and well-tested, you might encounter areas where you'll need assistance. The best place to go for assistance is the </a:t>
            </a:r>
            <a:r>
              <a:rPr dirty="0">
                <a:hlinkClick r:id="rId4"/>
              </a:rPr>
              <a:t>Power Apps component framework, ALM &amp; Pro Dev community forum</a:t>
            </a:r>
            <a:r>
              <a:rPr dirty="0"/>
              <a:t>, where you can find a wealth of questions and answers to a wide variety of topics, and where you can submit your own questions as well.</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extLst>
      <p:ext uri="{BB962C8B-B14F-4D97-AF65-F5344CB8AC3E}">
        <p14:creationId xmlns:p14="http://schemas.microsoft.com/office/powerpoint/2010/main" val="3767322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Microsoft has significant investment in ensuring that Power Apps components are built on top of a robust framework that supports modern web practices. A few of the advantages that you are afforded as a result are:</a:t>
            </a:r>
          </a:p>
          <a:p>
            <a:pPr algn="l">
              <a:buFont typeface="Arial" panose="020B0604020202020204" pitchFamily="34" charset="0"/>
              <a:buChar char="•"/>
            </a:pPr>
            <a:r>
              <a:rPr lang="en-US" b="0" i="0" dirty="0">
                <a:solidFill>
                  <a:srgbClr val="171717"/>
                </a:solidFill>
                <a:effectLst/>
                <a:latin typeface="Segoe UI" panose="020B0502040204020203" pitchFamily="34" charset="0"/>
              </a:rPr>
              <a:t>Access to a rich set of framework APIs that expose capabilities like component lifecycle management, contextual data, and metadata</a:t>
            </a:r>
          </a:p>
          <a:p>
            <a:pPr algn="l">
              <a:buFont typeface="Arial" panose="020B0604020202020204" pitchFamily="34" charset="0"/>
              <a:buChar char="•"/>
            </a:pPr>
            <a:r>
              <a:rPr lang="en-US" b="0" i="0" dirty="0">
                <a:solidFill>
                  <a:srgbClr val="171717"/>
                </a:solidFill>
                <a:effectLst/>
                <a:latin typeface="Segoe UI" panose="020B0502040204020203" pitchFamily="34" charset="0"/>
              </a:rPr>
              <a:t>Support of client frameworks such as React and AngularJS</a:t>
            </a:r>
          </a:p>
          <a:p>
            <a:pPr algn="l">
              <a:buFont typeface="Arial" panose="020B0604020202020204" pitchFamily="34" charset="0"/>
              <a:buChar char="•"/>
            </a:pPr>
            <a:r>
              <a:rPr lang="en-US" b="0" i="0" dirty="0">
                <a:solidFill>
                  <a:srgbClr val="171717"/>
                </a:solidFill>
                <a:effectLst/>
                <a:latin typeface="Segoe UI" panose="020B0502040204020203" pitchFamily="34" charset="0"/>
              </a:rPr>
              <a:t>Seamless server access through Web API, utility and data formatting methods, device features like camera, location, and microphone, in addition to easy-to-invoke UX elements like dialogs, lookups, and full-page rendering</a:t>
            </a:r>
          </a:p>
          <a:p>
            <a:pPr algn="l">
              <a:buFont typeface="Arial" panose="020B0604020202020204" pitchFamily="34" charset="0"/>
              <a:buChar char="•"/>
            </a:pPr>
            <a:r>
              <a:rPr lang="en-US" b="0" i="0" dirty="0">
                <a:solidFill>
                  <a:srgbClr val="171717"/>
                </a:solidFill>
                <a:effectLst/>
                <a:latin typeface="Segoe UI" panose="020B0502040204020203" pitchFamily="34" charset="0"/>
              </a:rPr>
              <a:t>Optimization for performance</a:t>
            </a:r>
          </a:p>
          <a:p>
            <a:pPr algn="l">
              <a:buFont typeface="Arial" panose="020B0604020202020204" pitchFamily="34" charset="0"/>
              <a:buChar char="•"/>
            </a:pPr>
            <a:r>
              <a:rPr lang="en-US" b="0" i="0" dirty="0">
                <a:solidFill>
                  <a:srgbClr val="171717"/>
                </a:solidFill>
                <a:effectLst/>
                <a:latin typeface="Segoe UI" panose="020B0502040204020203" pitchFamily="34" charset="0"/>
              </a:rPr>
              <a:t>Reusability</a:t>
            </a:r>
          </a:p>
          <a:p>
            <a:pPr algn="l">
              <a:buFont typeface="Arial" panose="020B0604020202020204" pitchFamily="34" charset="0"/>
              <a:buChar char="•"/>
            </a:pPr>
            <a:r>
              <a:rPr lang="en-US" b="0" i="0" dirty="0">
                <a:solidFill>
                  <a:srgbClr val="171717"/>
                </a:solidFill>
                <a:effectLst/>
                <a:latin typeface="Segoe UI" panose="020B0502040204020203" pitchFamily="34" charset="0"/>
              </a:rPr>
              <a:t>Use of responsive web design principles to provide an optimal viewing and interaction experience for any screen size, device, or orientation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Ability to bundle all files into a single solution file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573209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It might be said that if you can build it in </a:t>
            </a:r>
            <a:r>
              <a:rPr lang="en-US" b="0" i="0" dirty="0" err="1">
                <a:solidFill>
                  <a:srgbClr val="171717"/>
                </a:solidFill>
                <a:effectLst/>
                <a:latin typeface="Segoe UI" panose="020B0502040204020203" pitchFamily="34" charset="0"/>
              </a:rPr>
              <a:t>HTML+JavaScript</a:t>
            </a:r>
            <a:r>
              <a:rPr lang="en-US" b="0" i="0" dirty="0">
                <a:solidFill>
                  <a:srgbClr val="171717"/>
                </a:solidFill>
                <a:effectLst/>
                <a:latin typeface="Segoe UI" panose="020B0502040204020203" pitchFamily="34" charset="0"/>
              </a:rPr>
              <a:t>, you can build it as a Power Apps component. However, common types of components that you might want to use in a Power Apps application might be:</a:t>
            </a:r>
          </a:p>
          <a:p>
            <a:pPr algn="l">
              <a:buFont typeface="Arial" panose="020B0604020202020204" pitchFamily="34" charset="0"/>
              <a:buChar char="•"/>
            </a:pPr>
            <a:r>
              <a:rPr lang="en-US" b="0" i="0" dirty="0">
                <a:solidFill>
                  <a:srgbClr val="171717"/>
                </a:solidFill>
                <a:effectLst/>
                <a:latin typeface="Segoe UI" panose="020B0502040204020203" pitchFamily="34" charset="0"/>
              </a:rPr>
              <a:t>A custom control for a field on a form</a:t>
            </a:r>
          </a:p>
          <a:p>
            <a:pPr algn="l">
              <a:buFont typeface="Arial" panose="020B0604020202020204" pitchFamily="34" charset="0"/>
              <a:buChar char="•"/>
            </a:pPr>
            <a:r>
              <a:rPr lang="en-US" b="0" i="0" dirty="0">
                <a:solidFill>
                  <a:srgbClr val="171717"/>
                </a:solidFill>
                <a:effectLst/>
                <a:latin typeface="Segoe UI" panose="020B0502040204020203" pitchFamily="34" charset="0"/>
              </a:rPr>
              <a:t>A custom grid (or </a:t>
            </a:r>
            <a:r>
              <a:rPr lang="en-US" b="0" i="0" dirty="0" err="1">
                <a:solidFill>
                  <a:srgbClr val="171717"/>
                </a:solidFill>
                <a:effectLst/>
                <a:latin typeface="Segoe UI" panose="020B0502040204020203" pitchFamily="34" charset="0"/>
              </a:rPr>
              <a:t>subgrid</a:t>
            </a:r>
            <a:r>
              <a:rPr lang="en-US" b="0" i="0" dirty="0">
                <a:solidFill>
                  <a:srgbClr val="171717"/>
                </a:solidFill>
                <a:effectLst/>
                <a:latin typeface="Segoe UI" panose="020B0502040204020203" pitchFamily="34" charset="0"/>
              </a:rPr>
              <a:t>) to display data in a tabular format</a:t>
            </a:r>
          </a:p>
          <a:p>
            <a:pPr algn="l">
              <a:buFont typeface="Arial" panose="020B0604020202020204" pitchFamily="34" charset="0"/>
              <a:buChar char="•"/>
            </a:pPr>
            <a:r>
              <a:rPr lang="en-US" b="0" i="0" dirty="0">
                <a:solidFill>
                  <a:srgbClr val="171717"/>
                </a:solidFill>
                <a:effectLst/>
                <a:latin typeface="Segoe UI" panose="020B0502040204020203" pitchFamily="34" charset="0"/>
              </a:rPr>
              <a:t>A component that displays content from external services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004138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Community components</a:t>
            </a:r>
          </a:p>
          <a:p>
            <a:pPr algn="l"/>
            <a:r>
              <a:rPr lang="en-US" b="0" i="0" dirty="0">
                <a:solidFill>
                  <a:srgbClr val="171717"/>
                </a:solidFill>
                <a:effectLst/>
                <a:latin typeface="Segoe UI" panose="020B0502040204020203" pitchFamily="34" charset="0"/>
              </a:rPr>
              <a:t>The Power Apps community has been active in building out components that they have deemed valuable to share with others. For example, a common requirement is to validate user input against a regular expression. While you could write Client Script to perform this validation, or even use your own Power Apps component, it might be beneficial for you to rely on the community to determine if someone else has already solved this problem for you.</a:t>
            </a:r>
          </a:p>
          <a:p>
            <a:pPr algn="l"/>
            <a:r>
              <a:rPr lang="en-US" b="0" i="0" dirty="0">
                <a:solidFill>
                  <a:srgbClr val="171717"/>
                </a:solidFill>
                <a:effectLst/>
                <a:latin typeface="Segoe UI" panose="020B0502040204020203" pitchFamily="34" charset="0"/>
              </a:rPr>
              <a:t>Numerous samples as such can be found at </a:t>
            </a:r>
            <a:r>
              <a:rPr lang="en-US" b="0" i="0" u="none" strike="noStrike" dirty="0">
                <a:solidFill>
                  <a:srgbClr val="171717"/>
                </a:solidFill>
                <a:effectLst/>
                <a:latin typeface="Segoe UI" panose="020B0502040204020203" pitchFamily="34" charset="0"/>
                <a:hlinkClick r:id="rId3"/>
              </a:rPr>
              <a:t>PCF Gallery </a:t>
            </a:r>
            <a:r>
              <a:rPr lang="en-US" b="0" i="0" dirty="0">
                <a:solidFill>
                  <a:srgbClr val="171717"/>
                </a:solidFill>
                <a:effectLst/>
                <a:latin typeface="Segoe UI" panose="020B0502040204020203" pitchFamily="34" charset="0"/>
              </a:rPr>
              <a:t>. If you're interested in experimenting with pre-built Power Apps components in your solution, this documentation is a great place to start.</a:t>
            </a:r>
          </a:p>
          <a:p>
            <a:pPr algn="l"/>
            <a:r>
              <a:rPr lang="en-US" b="1" i="0" dirty="0">
                <a:solidFill>
                  <a:srgbClr val="171717"/>
                </a:solidFill>
                <a:effectLst/>
                <a:latin typeface="Segoe UI" panose="020B0502040204020203" pitchFamily="34" charset="0"/>
              </a:rPr>
              <a:t>Where to find help</a:t>
            </a:r>
          </a:p>
          <a:p>
            <a:pPr algn="l"/>
            <a:r>
              <a:rPr lang="en-US" b="0" i="0" dirty="0">
                <a:solidFill>
                  <a:srgbClr val="171717"/>
                </a:solidFill>
                <a:effectLst/>
                <a:latin typeface="Segoe UI" panose="020B0502040204020203" pitchFamily="34" charset="0"/>
              </a:rPr>
              <a:t>At the time of this writing, Power Apps component framework is still a relatively new technology. While it is robust and well-tested, you might encounter areas where you'll need assistance. The best place to go for assistance is the </a:t>
            </a:r>
            <a:r>
              <a:rPr lang="en-US" b="0" i="0" u="none" strike="noStrike" dirty="0">
                <a:solidFill>
                  <a:srgbClr val="171717"/>
                </a:solidFill>
                <a:effectLst/>
                <a:latin typeface="Segoe UI" panose="020B0502040204020203" pitchFamily="34" charset="0"/>
                <a:hlinkClick r:id="rId4"/>
              </a:rPr>
              <a:t>Power Apps component framework, ALM &amp; Pro Dev community forum </a:t>
            </a:r>
            <a:r>
              <a:rPr lang="en-US" b="0" i="0" dirty="0">
                <a:solidFill>
                  <a:srgbClr val="171717"/>
                </a:solidFill>
                <a:effectLst/>
                <a:latin typeface="Segoe UI" panose="020B0502040204020203" pitchFamily="34" charset="0"/>
              </a:rPr>
              <a:t>, where you can find a wealth of questions and answers to a wide variety of topics, and where you can submit your own questions as well.</a:t>
            </a:r>
          </a:p>
          <a:p>
            <a:br>
              <a:rPr lang="en-US" b="0" i="0" dirty="0">
                <a:solidFill>
                  <a:srgbClr val="171717"/>
                </a:solidFill>
                <a:effectLst/>
                <a:latin typeface="Segoe UI" panose="020B0502040204020203" pitchFamily="34" charset="0"/>
              </a:rPr>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578850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4" name="Picture 3" descr="Microsoft Power Platform logo">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2928300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35012481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81162068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79702043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67273293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083775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7163553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1192592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182964336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737078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1273263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7107648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1461883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8837507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0179410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6531029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770468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8190170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5" name="Text Placeholder 4"/>
          <p:cNvSpPr>
            <a:spLocks noGrp="1"/>
          </p:cNvSpPr>
          <p:nvPr>
            <p:ph type="body" sz="quarter" idx="11" hasCustomPrompt="1"/>
          </p:nvPr>
        </p:nvSpPr>
        <p:spPr>
          <a:xfrm>
            <a:off x="431095" y="2740881"/>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344578" y="2739465"/>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6258062"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9171546"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19D8CB66-B611-4CE7-A43F-AA9D9AFBFDA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059538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527722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455339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3757636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7755007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239445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772989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025678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5827465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8335869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700074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438617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layout with gray fille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Text layout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11354713" cy="17689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918923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9848512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7369136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48481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9080456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4784658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870927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9208596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3220622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3798707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862140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7639716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7771232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604999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702918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8596337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6038770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93269703"/>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5205243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687501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251646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89558596"/>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192602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438415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2324550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5891829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1847958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863744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153358125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1700613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tx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8485790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20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63454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6"/>
            <a:ext cx="74696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134500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264856"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5188809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4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4">
            <a:extLst>
              <a:ext uri="{FF2B5EF4-FFF2-40B4-BE49-F238E27FC236}">
                <a16:creationId xmlns:a16="http://schemas.microsoft.com/office/drawing/2014/main" id="{C1EB2A9C-3B59-43BD-96AE-6A4C7C84321D}"/>
              </a:ext>
            </a:extLst>
          </p:cNvPr>
          <p:cNvSpPr>
            <a:spLocks noGrp="1"/>
          </p:cNvSpPr>
          <p:nvPr>
            <p:ph type="body" sz="quarter" idx="43" hasCustomPrompt="1"/>
          </p:nvPr>
        </p:nvSpPr>
        <p:spPr>
          <a:xfrm>
            <a:off x="418644" y="145689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9" name="Text Placeholder 4">
            <a:extLst>
              <a:ext uri="{FF2B5EF4-FFF2-40B4-BE49-F238E27FC236}">
                <a16:creationId xmlns:a16="http://schemas.microsoft.com/office/drawing/2014/main" id="{31D11AD8-DA32-42A7-B88D-0E823F778A03}"/>
              </a:ext>
            </a:extLst>
          </p:cNvPr>
          <p:cNvSpPr>
            <a:spLocks noGrp="1"/>
          </p:cNvSpPr>
          <p:nvPr>
            <p:ph type="body" sz="quarter" idx="44" hasCustomPrompt="1"/>
          </p:nvPr>
        </p:nvSpPr>
        <p:spPr>
          <a:xfrm>
            <a:off x="418644" y="2734160"/>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56A33AA-AFB4-4DF2-8880-526CA3A2B270}"/>
              </a:ext>
            </a:extLst>
          </p:cNvPr>
          <p:cNvSpPr>
            <a:spLocks noGrp="1"/>
          </p:cNvSpPr>
          <p:nvPr>
            <p:ph type="body" sz="quarter" idx="45" hasCustomPrompt="1"/>
          </p:nvPr>
        </p:nvSpPr>
        <p:spPr>
          <a:xfrm>
            <a:off x="418644" y="4011423"/>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CD1D96C0-C55B-49CB-AC75-4512E364373D}"/>
              </a:ext>
            </a:extLst>
          </p:cNvPr>
          <p:cNvSpPr>
            <a:spLocks noGrp="1"/>
          </p:cNvSpPr>
          <p:nvPr>
            <p:ph type="body" sz="quarter" idx="46" hasCustomPrompt="1"/>
          </p:nvPr>
        </p:nvSpPr>
        <p:spPr>
          <a:xfrm>
            <a:off x="418644" y="528868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3432055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438400"/>
            <a:ext cx="11354714" cy="3979107"/>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71481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Regular 20/24</a:t>
            </a:r>
            <a:endParaRPr lang="en-US"/>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6"/>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18480900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253482" y="21590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075868" y="21590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6" y="40527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253482" y="40513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075868" y="40513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420542316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177925"/>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2345911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539665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_1 row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87874207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9932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218248"/>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0400476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9049715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Blue-Gray Color">
    <p:bg>
      <p:bgPr>
        <a:solidFill>
          <a:srgbClr val="243A5E"/>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24788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3559253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5604054"/>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748233"/>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32088" y="1168400"/>
            <a:ext cx="11341267" cy="307777"/>
          </a:xfrm>
        </p:spPr>
        <p:txBody>
          <a:bodyPr tIns="0" bIns="0"/>
          <a:lstStyle>
            <a:lvl1pPr>
              <a:defRPr sz="2000"/>
            </a:lvl1pPr>
          </a:lstStyle>
          <a:p>
            <a:pPr lvl="0"/>
            <a:r>
              <a:rPr lang="en-US"/>
              <a:t>Add text here</a:t>
            </a:r>
          </a:p>
        </p:txBody>
      </p:sp>
      <p:sp>
        <p:nvSpPr>
          <p:cNvPr id="27" name="Footer Placeholder 1">
            <a:extLst>
              <a:ext uri="{FF2B5EF4-FFF2-40B4-BE49-F238E27FC236}">
                <a16:creationId xmlns:a16="http://schemas.microsoft.com/office/drawing/2014/main" id="{D05A8953-5E6B-41DF-B7FB-43D2FCC4CC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540547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2"/>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67023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18201"/>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4271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75080"/>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418399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31959"/>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94086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988838"/>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9774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745714"/>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48923700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508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6301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777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989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8465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677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5153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6365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1841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3053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1403101" y="5852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1389459" y="5974125"/>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Tree>
    <p:extLst>
      <p:ext uri="{BB962C8B-B14F-4D97-AF65-F5344CB8AC3E}">
        <p14:creationId xmlns:p14="http://schemas.microsoft.com/office/powerpoint/2010/main" val="70915272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304302258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91537155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8333269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9" name="Picture 8" descr="Microsoft Power Platform logo">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ext option_4 rows_opti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21544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3147901"/>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244482"/>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4237739"/>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3344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532757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5424468"/>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3334563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ext option_3 rows with gap_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811554"/>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79724"/>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77351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941683"/>
            <a:ext cx="10204614" cy="896552"/>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8044468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ection slide_Hex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2409370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8004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458453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43752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763688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55789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3" name="Picture 2" descr="Microsoft Power Platform logo">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224763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87442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895326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171779908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383215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072037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709135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7875225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2151987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0435627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3431220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68245911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494826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967771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6274432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6181036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8398663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9592051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5512778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2412463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02.xml"/><Relationship Id="rId21" Type="http://schemas.openxmlformats.org/officeDocument/2006/relationships/slideLayout" Target="../slideLayouts/slideLayout97.xml"/><Relationship Id="rId42" Type="http://schemas.openxmlformats.org/officeDocument/2006/relationships/slideLayout" Target="../slideLayouts/slideLayout118.xml"/><Relationship Id="rId47" Type="http://schemas.openxmlformats.org/officeDocument/2006/relationships/slideLayout" Target="../slideLayouts/slideLayout123.xml"/><Relationship Id="rId63" Type="http://schemas.openxmlformats.org/officeDocument/2006/relationships/slideLayout" Target="../slideLayouts/slideLayout139.xml"/><Relationship Id="rId68" Type="http://schemas.openxmlformats.org/officeDocument/2006/relationships/slideLayout" Target="../slideLayouts/slideLayout144.xml"/><Relationship Id="rId16" Type="http://schemas.openxmlformats.org/officeDocument/2006/relationships/slideLayout" Target="../slideLayouts/slideLayout92.xml"/><Relationship Id="rId11" Type="http://schemas.openxmlformats.org/officeDocument/2006/relationships/slideLayout" Target="../slideLayouts/slideLayout87.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53" Type="http://schemas.openxmlformats.org/officeDocument/2006/relationships/slideLayout" Target="../slideLayouts/slideLayout129.xml"/><Relationship Id="rId58" Type="http://schemas.openxmlformats.org/officeDocument/2006/relationships/slideLayout" Target="../slideLayouts/slideLayout134.xml"/><Relationship Id="rId74" Type="http://schemas.openxmlformats.org/officeDocument/2006/relationships/slideLayout" Target="../slideLayouts/slideLayout150.xml"/><Relationship Id="rId79" Type="http://schemas.openxmlformats.org/officeDocument/2006/relationships/slideLayout" Target="../slideLayouts/slideLayout155.xml"/><Relationship Id="rId5" Type="http://schemas.openxmlformats.org/officeDocument/2006/relationships/slideLayout" Target="../slideLayouts/slideLayout81.xml"/><Relationship Id="rId61" Type="http://schemas.openxmlformats.org/officeDocument/2006/relationships/slideLayout" Target="../slideLayouts/slideLayout137.xml"/><Relationship Id="rId82" Type="http://schemas.openxmlformats.org/officeDocument/2006/relationships/slideLayout" Target="../slideLayouts/slideLayout158.xml"/><Relationship Id="rId19" Type="http://schemas.openxmlformats.org/officeDocument/2006/relationships/slideLayout" Target="../slideLayouts/slideLayout9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slideLayout" Target="../slideLayouts/slideLayout119.xml"/><Relationship Id="rId48" Type="http://schemas.openxmlformats.org/officeDocument/2006/relationships/slideLayout" Target="../slideLayouts/slideLayout124.xml"/><Relationship Id="rId56" Type="http://schemas.openxmlformats.org/officeDocument/2006/relationships/slideLayout" Target="../slideLayouts/slideLayout132.xml"/><Relationship Id="rId64" Type="http://schemas.openxmlformats.org/officeDocument/2006/relationships/slideLayout" Target="../slideLayouts/slideLayout140.xml"/><Relationship Id="rId69" Type="http://schemas.openxmlformats.org/officeDocument/2006/relationships/slideLayout" Target="../slideLayouts/slideLayout145.xml"/><Relationship Id="rId77" Type="http://schemas.openxmlformats.org/officeDocument/2006/relationships/slideLayout" Target="../slideLayouts/slideLayout153.xml"/><Relationship Id="rId8" Type="http://schemas.openxmlformats.org/officeDocument/2006/relationships/slideLayout" Target="../slideLayouts/slideLayout84.xml"/><Relationship Id="rId51" Type="http://schemas.openxmlformats.org/officeDocument/2006/relationships/slideLayout" Target="../slideLayouts/slideLayout127.xml"/><Relationship Id="rId72" Type="http://schemas.openxmlformats.org/officeDocument/2006/relationships/slideLayout" Target="../slideLayouts/slideLayout148.xml"/><Relationship Id="rId80" Type="http://schemas.openxmlformats.org/officeDocument/2006/relationships/slideLayout" Target="../slideLayouts/slideLayout156.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46" Type="http://schemas.openxmlformats.org/officeDocument/2006/relationships/slideLayout" Target="../slideLayouts/slideLayout122.xml"/><Relationship Id="rId59" Type="http://schemas.openxmlformats.org/officeDocument/2006/relationships/slideLayout" Target="../slideLayouts/slideLayout135.xml"/><Relationship Id="rId67" Type="http://schemas.openxmlformats.org/officeDocument/2006/relationships/slideLayout" Target="../slideLayouts/slideLayout143.xml"/><Relationship Id="rId20" Type="http://schemas.openxmlformats.org/officeDocument/2006/relationships/slideLayout" Target="../slideLayouts/slideLayout96.xml"/><Relationship Id="rId41" Type="http://schemas.openxmlformats.org/officeDocument/2006/relationships/slideLayout" Target="../slideLayouts/slideLayout117.xml"/><Relationship Id="rId54" Type="http://schemas.openxmlformats.org/officeDocument/2006/relationships/slideLayout" Target="../slideLayouts/slideLayout130.xml"/><Relationship Id="rId62" Type="http://schemas.openxmlformats.org/officeDocument/2006/relationships/slideLayout" Target="../slideLayouts/slideLayout138.xml"/><Relationship Id="rId70" Type="http://schemas.openxmlformats.org/officeDocument/2006/relationships/slideLayout" Target="../slideLayouts/slideLayout146.xml"/><Relationship Id="rId75" Type="http://schemas.openxmlformats.org/officeDocument/2006/relationships/slideLayout" Target="../slideLayouts/slideLayout151.xml"/><Relationship Id="rId83" Type="http://schemas.openxmlformats.org/officeDocument/2006/relationships/theme" Target="../theme/theme2.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49" Type="http://schemas.openxmlformats.org/officeDocument/2006/relationships/slideLayout" Target="../slideLayouts/slideLayout125.xml"/><Relationship Id="rId57" Type="http://schemas.openxmlformats.org/officeDocument/2006/relationships/slideLayout" Target="../slideLayouts/slideLayout133.xml"/><Relationship Id="rId10" Type="http://schemas.openxmlformats.org/officeDocument/2006/relationships/slideLayout" Target="../slideLayouts/slideLayout86.xml"/><Relationship Id="rId31" Type="http://schemas.openxmlformats.org/officeDocument/2006/relationships/slideLayout" Target="../slideLayouts/slideLayout107.xml"/><Relationship Id="rId44" Type="http://schemas.openxmlformats.org/officeDocument/2006/relationships/slideLayout" Target="../slideLayouts/slideLayout120.xml"/><Relationship Id="rId52" Type="http://schemas.openxmlformats.org/officeDocument/2006/relationships/slideLayout" Target="../slideLayouts/slideLayout128.xml"/><Relationship Id="rId60" Type="http://schemas.openxmlformats.org/officeDocument/2006/relationships/slideLayout" Target="../slideLayouts/slideLayout136.xml"/><Relationship Id="rId65" Type="http://schemas.openxmlformats.org/officeDocument/2006/relationships/slideLayout" Target="../slideLayouts/slideLayout141.xml"/><Relationship Id="rId73" Type="http://schemas.openxmlformats.org/officeDocument/2006/relationships/slideLayout" Target="../slideLayouts/slideLayout149.xml"/><Relationship Id="rId78" Type="http://schemas.openxmlformats.org/officeDocument/2006/relationships/slideLayout" Target="../slideLayouts/slideLayout154.xml"/><Relationship Id="rId81" Type="http://schemas.openxmlformats.org/officeDocument/2006/relationships/slideLayout" Target="../slideLayouts/slideLayout15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9" Type="http://schemas.openxmlformats.org/officeDocument/2006/relationships/slideLayout" Target="../slideLayouts/slideLayout115.xml"/><Relationship Id="rId34" Type="http://schemas.openxmlformats.org/officeDocument/2006/relationships/slideLayout" Target="../slideLayouts/slideLayout110.xml"/><Relationship Id="rId50" Type="http://schemas.openxmlformats.org/officeDocument/2006/relationships/slideLayout" Target="../slideLayouts/slideLayout126.xml"/><Relationship Id="rId55" Type="http://schemas.openxmlformats.org/officeDocument/2006/relationships/slideLayout" Target="../slideLayouts/slideLayout131.xml"/><Relationship Id="rId76" Type="http://schemas.openxmlformats.org/officeDocument/2006/relationships/slideLayout" Target="../slideLayouts/slideLayout152.xml"/><Relationship Id="rId7" Type="http://schemas.openxmlformats.org/officeDocument/2006/relationships/slideLayout" Target="../slideLayouts/slideLayout83.xml"/><Relationship Id="rId71" Type="http://schemas.openxmlformats.org/officeDocument/2006/relationships/slideLayout" Target="../slideLayouts/slideLayout147.xml"/><Relationship Id="rId2" Type="http://schemas.openxmlformats.org/officeDocument/2006/relationships/slideLayout" Target="../slideLayouts/slideLayout78.xml"/><Relationship Id="rId29" Type="http://schemas.openxmlformats.org/officeDocument/2006/relationships/slideLayout" Target="../slideLayouts/slideLayout105.xml"/><Relationship Id="rId24" Type="http://schemas.openxmlformats.org/officeDocument/2006/relationships/slideLayout" Target="../slideLayouts/slideLayout100.xml"/><Relationship Id="rId40" Type="http://schemas.openxmlformats.org/officeDocument/2006/relationships/slideLayout" Target="../slideLayouts/slideLayout116.xml"/><Relationship Id="rId45" Type="http://schemas.openxmlformats.org/officeDocument/2006/relationships/slideLayout" Target="../slideLayouts/slideLayout121.xml"/><Relationship Id="rId66"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578004" y="3897806"/>
            <a:ext cx="4029834"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704E02D5-98C2-4DA8-A4E3-30820C490036}"/>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lang="en-US" sz="600" b="1" kern="1200" noProof="0">
                <a:solidFill>
                  <a:schemeClr val="bg1"/>
                </a:solidFill>
                <a:latin typeface="+mn-lt"/>
                <a:ea typeface="Segoe UI" pitchFamily="34" charset="0"/>
                <a:cs typeface="Segoe UI" pitchFamily="34" charset="0"/>
              </a:rPr>
              <a:t>Blue-Gray</a:t>
            </a:r>
          </a:p>
          <a:p>
            <a:pPr marL="0" marR="0" lvl="0" indent="0" algn="l" defTabSz="932472" rtl="0" eaLnBrk="1" fontAlgn="base" latinLnBrk="0" hangingPunct="1">
              <a:lnSpc>
                <a:spcPct val="100000"/>
              </a:lnSpc>
              <a:spcBef>
                <a:spcPct val="0"/>
              </a:spcBef>
              <a:spcAft>
                <a:spcPts val="100"/>
              </a:spcAft>
              <a:buClrTx/>
              <a:buSzTx/>
              <a:buFontTx/>
              <a:buNone/>
              <a:tabLst/>
              <a:defRPr/>
            </a:pPr>
            <a:r>
              <a:rPr lang="en-US" sz="600" kern="1200" noProof="0">
                <a:solidFill>
                  <a:schemeClr val="bg1"/>
                </a:solidFill>
                <a:latin typeface="+mn-lt"/>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719" r:id="rId6"/>
    <p:sldLayoutId id="2147484583" r:id="rId7"/>
    <p:sldLayoutId id="2147484669" r:id="rId8"/>
    <p:sldLayoutId id="2147484562" r:id="rId9"/>
    <p:sldLayoutId id="2147484680" r:id="rId10"/>
    <p:sldLayoutId id="2147484610" r:id="rId11"/>
    <p:sldLayoutId id="2147484684" r:id="rId12"/>
    <p:sldLayoutId id="2147484722" r:id="rId13"/>
    <p:sldLayoutId id="2147484670" r:id="rId14"/>
    <p:sldLayoutId id="2147484671" r:id="rId15"/>
    <p:sldLayoutId id="2147484682" r:id="rId16"/>
    <p:sldLayoutId id="2147484677" r:id="rId17"/>
    <p:sldLayoutId id="2147484691" r:id="rId18"/>
    <p:sldLayoutId id="2147484692" r:id="rId19"/>
    <p:sldLayoutId id="2147484693" r:id="rId20"/>
    <p:sldLayoutId id="2147484694" r:id="rId21"/>
    <p:sldLayoutId id="2147484695" r:id="rId22"/>
    <p:sldLayoutId id="2147484560" r:id="rId23"/>
    <p:sldLayoutId id="2147484580" r:id="rId24"/>
    <p:sldLayoutId id="2147484706" r:id="rId25"/>
    <p:sldLayoutId id="2147484707" r:id="rId26"/>
    <p:sldLayoutId id="2147484708" r:id="rId27"/>
    <p:sldLayoutId id="2147484720" r:id="rId28"/>
    <p:sldLayoutId id="2147484566" r:id="rId29"/>
    <p:sldLayoutId id="2147484696" r:id="rId30"/>
    <p:sldLayoutId id="2147484697" r:id="rId31"/>
    <p:sldLayoutId id="2147484675" r:id="rId32"/>
    <p:sldLayoutId id="2147484676" r:id="rId33"/>
    <p:sldLayoutId id="2147484721" r:id="rId34"/>
    <p:sldLayoutId id="2147484709" r:id="rId35"/>
    <p:sldLayoutId id="2147484728" r:id="rId36"/>
    <p:sldLayoutId id="2147484729" r:id="rId37"/>
    <p:sldLayoutId id="2147484710" r:id="rId38"/>
    <p:sldLayoutId id="2147484568" r:id="rId39"/>
    <p:sldLayoutId id="2147484570" r:id="rId40"/>
    <p:sldLayoutId id="2147484571" r:id="rId41"/>
    <p:sldLayoutId id="2147484572" r:id="rId42"/>
    <p:sldLayoutId id="2147484723" r:id="rId43"/>
    <p:sldLayoutId id="2147484724" r:id="rId44"/>
    <p:sldLayoutId id="2147484688" r:id="rId45"/>
    <p:sldLayoutId id="2147484689" r:id="rId46"/>
    <p:sldLayoutId id="2147484690" r:id="rId47"/>
    <p:sldLayoutId id="2147484725" r:id="rId48"/>
    <p:sldLayoutId id="2147484730" r:id="rId49"/>
    <p:sldLayoutId id="2147484683" r:id="rId50"/>
    <p:sldLayoutId id="2147484685" r:id="rId51"/>
    <p:sldLayoutId id="2147484673" r:id="rId52"/>
    <p:sldLayoutId id="2147484678" r:id="rId53"/>
    <p:sldLayoutId id="2147484679" r:id="rId54"/>
    <p:sldLayoutId id="2147484686" r:id="rId55"/>
    <p:sldLayoutId id="2147484674" r:id="rId56"/>
    <p:sldLayoutId id="2147484727" r:id="rId57"/>
    <p:sldLayoutId id="2147484711" r:id="rId58"/>
    <p:sldLayoutId id="2147484712" r:id="rId59"/>
    <p:sldLayoutId id="2147484713" r:id="rId60"/>
    <p:sldLayoutId id="2147484714" r:id="rId61"/>
    <p:sldLayoutId id="2147484715" r:id="rId62"/>
    <p:sldLayoutId id="2147484726" r:id="rId63"/>
    <p:sldLayoutId id="2147484716" r:id="rId64"/>
    <p:sldLayoutId id="2147484717" r:id="rId65"/>
    <p:sldLayoutId id="2147484702" r:id="rId66"/>
    <p:sldLayoutId id="2147484718" r:id="rId67"/>
    <p:sldLayoutId id="2147484701" r:id="rId68"/>
    <p:sldLayoutId id="2147484699" r:id="rId69"/>
    <p:sldLayoutId id="2147484700" r:id="rId70"/>
    <p:sldLayoutId id="2147484698" r:id="rId71"/>
    <p:sldLayoutId id="2147484731" r:id="rId72"/>
    <p:sldLayoutId id="2147484732" r:id="rId73"/>
    <p:sldLayoutId id="2147484733" r:id="rId74"/>
    <p:sldLayoutId id="2147485100" r:id="rId75"/>
    <p:sldLayoutId id="2147485101" r:id="rId76"/>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254373006"/>
      </p:ext>
    </p:extLst>
  </p:cSld>
  <p:clrMap bg1="lt1" tx1="dk1" bg2="lt2" tx2="dk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49" r:id="rId10"/>
    <p:sldLayoutId id="2147484750" r:id="rId11"/>
    <p:sldLayoutId id="2147484751" r:id="rId12"/>
    <p:sldLayoutId id="2147484752" r:id="rId13"/>
    <p:sldLayoutId id="2147484753" r:id="rId14"/>
    <p:sldLayoutId id="2147484754" r:id="rId15"/>
    <p:sldLayoutId id="2147484755" r:id="rId16"/>
    <p:sldLayoutId id="2147484756" r:id="rId17"/>
    <p:sldLayoutId id="2147484757" r:id="rId18"/>
    <p:sldLayoutId id="2147484758" r:id="rId19"/>
    <p:sldLayoutId id="2147484759" r:id="rId20"/>
    <p:sldLayoutId id="2147484760" r:id="rId21"/>
    <p:sldLayoutId id="2147484761" r:id="rId22"/>
    <p:sldLayoutId id="2147484762" r:id="rId23"/>
    <p:sldLayoutId id="2147484763" r:id="rId24"/>
    <p:sldLayoutId id="2147484764" r:id="rId25"/>
    <p:sldLayoutId id="2147484765" r:id="rId26"/>
    <p:sldLayoutId id="2147484766" r:id="rId27"/>
    <p:sldLayoutId id="2147484767" r:id="rId28"/>
    <p:sldLayoutId id="2147484768" r:id="rId29"/>
    <p:sldLayoutId id="2147484769" r:id="rId30"/>
    <p:sldLayoutId id="2147484770" r:id="rId31"/>
    <p:sldLayoutId id="2147484771" r:id="rId32"/>
    <p:sldLayoutId id="2147484772" r:id="rId33"/>
    <p:sldLayoutId id="2147484773" r:id="rId34"/>
    <p:sldLayoutId id="2147484774" r:id="rId35"/>
    <p:sldLayoutId id="2147484775" r:id="rId36"/>
    <p:sldLayoutId id="2147484776" r:id="rId37"/>
    <p:sldLayoutId id="2147484777" r:id="rId38"/>
    <p:sldLayoutId id="2147484778" r:id="rId39"/>
    <p:sldLayoutId id="2147484779" r:id="rId40"/>
    <p:sldLayoutId id="2147484780" r:id="rId41"/>
    <p:sldLayoutId id="2147484781" r:id="rId42"/>
    <p:sldLayoutId id="2147484782" r:id="rId43"/>
    <p:sldLayoutId id="2147484783" r:id="rId44"/>
    <p:sldLayoutId id="2147484784" r:id="rId45"/>
    <p:sldLayoutId id="2147484785" r:id="rId46"/>
    <p:sldLayoutId id="2147484786" r:id="rId47"/>
    <p:sldLayoutId id="2147484787" r:id="rId48"/>
    <p:sldLayoutId id="2147484788" r:id="rId49"/>
    <p:sldLayoutId id="2147484789" r:id="rId50"/>
    <p:sldLayoutId id="2147484790" r:id="rId51"/>
    <p:sldLayoutId id="2147484791" r:id="rId52"/>
    <p:sldLayoutId id="2147484792" r:id="rId53"/>
    <p:sldLayoutId id="2147484793" r:id="rId54"/>
    <p:sldLayoutId id="2147484794" r:id="rId55"/>
    <p:sldLayoutId id="2147484795" r:id="rId56"/>
    <p:sldLayoutId id="2147484796" r:id="rId57"/>
    <p:sldLayoutId id="2147484797" r:id="rId58"/>
    <p:sldLayoutId id="2147484798" r:id="rId59"/>
    <p:sldLayoutId id="2147484799" r:id="rId60"/>
    <p:sldLayoutId id="2147484800" r:id="rId61"/>
    <p:sldLayoutId id="2147484801" r:id="rId62"/>
    <p:sldLayoutId id="2147484802" r:id="rId63"/>
    <p:sldLayoutId id="2147484803" r:id="rId64"/>
    <p:sldLayoutId id="2147484804" r:id="rId65"/>
    <p:sldLayoutId id="2147484805" r:id="rId66"/>
    <p:sldLayoutId id="2147484806" r:id="rId67"/>
    <p:sldLayoutId id="2147484807" r:id="rId68"/>
    <p:sldLayoutId id="2147484808" r:id="rId69"/>
    <p:sldLayoutId id="2147484809" r:id="rId70"/>
    <p:sldLayoutId id="2147484810" r:id="rId71"/>
    <p:sldLayoutId id="2147484811" r:id="rId72"/>
    <p:sldLayoutId id="2147484812" r:id="rId73"/>
    <p:sldLayoutId id="2147484813" r:id="rId74"/>
    <p:sldLayoutId id="2147484814" r:id="rId75"/>
    <p:sldLayoutId id="2147484815" r:id="rId76"/>
    <p:sldLayoutId id="2147484816" r:id="rId77"/>
    <p:sldLayoutId id="2147484817" r:id="rId78"/>
    <p:sldLayoutId id="2147484818" r:id="rId79"/>
    <p:sldLayoutId id="2147484819" r:id="rId80"/>
    <p:sldLayoutId id="2147484820" r:id="rId81"/>
    <p:sldLayoutId id="2147485102" r:id="rId82"/>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hyperlink" Target="https://go.microsoft.com/fwlink/?linkid=2147247" TargetMode="External"/><Relationship Id="rId2" Type="http://schemas.openxmlformats.org/officeDocument/2006/relationships/hyperlink" Target="https://aka.ms/PAuAppBlog"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hyperlink" Target="https://developer.microsoft.com/fabric-js/components/facepile/facepile/" TargetMode="External"/><Relationship Id="rId2" Type="http://schemas.openxmlformats.org/officeDocument/2006/relationships/notesSlide" Target="../notesSlides/notesSlide21.xml"/><Relationship Id="rId1" Type="http://schemas.openxmlformats.org/officeDocument/2006/relationships/slideLayout" Target="../slideLayouts/slideLayout39.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2.xml"/><Relationship Id="rId1" Type="http://schemas.openxmlformats.org/officeDocument/2006/relationships/slideLayout" Target="../slideLayouts/slideLayout97.xml"/><Relationship Id="rId5" Type="http://schemas.openxmlformats.org/officeDocument/2006/relationships/image" Target="../media/image25.wmf"/><Relationship Id="rId4" Type="http://schemas.openxmlformats.org/officeDocument/2006/relationships/image" Target="../media/image24.wmf"/></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1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28783DAA-BD6B-4CEF-9469-31B62F335B6E}"/>
              </a:ext>
            </a:extLst>
          </p:cNvPr>
          <p:cNvSpPr>
            <a:spLocks noGrp="1"/>
          </p:cNvSpPr>
          <p:nvPr>
            <p:ph type="title"/>
          </p:nvPr>
        </p:nvSpPr>
        <p:spPr/>
        <p:txBody>
          <a:bodyPr/>
          <a:lstStyle/>
          <a:p>
            <a:r>
              <a:rPr lang="en-US" sz="3600" dirty="0"/>
              <a:t>Create components with Power Apps Component Framework</a:t>
            </a:r>
          </a:p>
        </p:txBody>
      </p:sp>
    </p:spTree>
    <p:extLst>
      <p:ext uri="{BB962C8B-B14F-4D97-AF65-F5344CB8AC3E}">
        <p14:creationId xmlns:p14="http://schemas.microsoft.com/office/powerpoint/2010/main" val="32060921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03B12B-DC88-4237-96C3-CC65528EFA5F}"/>
              </a:ext>
            </a:extLst>
          </p:cNvPr>
          <p:cNvSpPr>
            <a:spLocks noGrp="1"/>
          </p:cNvSpPr>
          <p:nvPr>
            <p:ph type="title"/>
          </p:nvPr>
        </p:nvSpPr>
        <p:spPr/>
        <p:txBody>
          <a:bodyPr/>
          <a:lstStyle/>
          <a:p>
            <a:r>
              <a:rPr lang="en-US" dirty="0"/>
              <a:t>Types of components that you can add</a:t>
            </a:r>
          </a:p>
        </p:txBody>
      </p:sp>
      <p:sp>
        <p:nvSpPr>
          <p:cNvPr id="7" name="Content Placeholder 6">
            <a:extLst>
              <a:ext uri="{FF2B5EF4-FFF2-40B4-BE49-F238E27FC236}">
                <a16:creationId xmlns:a16="http://schemas.microsoft.com/office/drawing/2014/main" id="{E96FD65F-5EAE-407F-89FE-44D4C408511B}"/>
              </a:ext>
            </a:extLst>
          </p:cNvPr>
          <p:cNvSpPr>
            <a:spLocks noGrp="1"/>
          </p:cNvSpPr>
          <p:nvPr>
            <p:ph sz="quarter" idx="10"/>
          </p:nvPr>
        </p:nvSpPr>
        <p:spPr/>
        <p:txBody>
          <a:bodyPr/>
          <a:lstStyle/>
          <a:p>
            <a:r>
              <a:rPr lang="en-US" dirty="0"/>
              <a:t>Community components</a:t>
            </a:r>
          </a:p>
        </p:txBody>
      </p:sp>
      <p:sp>
        <p:nvSpPr>
          <p:cNvPr id="8" name="Content Placeholder 7">
            <a:extLst>
              <a:ext uri="{FF2B5EF4-FFF2-40B4-BE49-F238E27FC236}">
                <a16:creationId xmlns:a16="http://schemas.microsoft.com/office/drawing/2014/main" id="{467F9764-5EF6-41F4-9E42-6B4619CA46CC}"/>
              </a:ext>
            </a:extLst>
          </p:cNvPr>
          <p:cNvSpPr>
            <a:spLocks noGrp="1"/>
          </p:cNvSpPr>
          <p:nvPr>
            <p:ph sz="quarter" idx="11"/>
          </p:nvPr>
        </p:nvSpPr>
        <p:spPr/>
        <p:txBody>
          <a:bodyPr/>
          <a:lstStyle/>
          <a:p>
            <a:r>
              <a:rPr lang="en-US" dirty="0"/>
              <a:t>Where to find help</a:t>
            </a:r>
          </a:p>
        </p:txBody>
      </p:sp>
    </p:spTree>
    <p:extLst>
      <p:ext uri="{BB962C8B-B14F-4D97-AF65-F5344CB8AC3E}">
        <p14:creationId xmlns:p14="http://schemas.microsoft.com/office/powerpoint/2010/main" val="41439216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Power Apps component framework architecture</a:t>
            </a:r>
          </a:p>
        </p:txBody>
      </p:sp>
      <p:sp>
        <p:nvSpPr>
          <p:cNvPr id="3" name="Subtitle"/>
          <p:cNvSpPr>
            <a:spLocks noGrp="1"/>
          </p:cNvSpPr>
          <p:nvPr>
            <p:ph type="body" sz="quarter" idx="42"/>
          </p:nvPr>
        </p:nvSpPr>
        <p:spPr>
          <a:xfrm>
            <a:off x="418644" y="1456897"/>
            <a:ext cx="3659644" cy="496060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Power Apps Components are built atop of Microsoft's robust Power Platform, which means that you can seamlessly use the wealth of utilities that it provides.</a:t>
            </a:r>
          </a:p>
        </p:txBody>
      </p:sp>
      <p:pic>
        <p:nvPicPr>
          <p:cNvPr id="4" name="New picture" descr="Microsoft Power Platform structure"/>
          <p:cNvPicPr/>
          <p:nvPr/>
        </p:nvPicPr>
        <p:blipFill>
          <a:blip r:embed="rId3"/>
          <a:stretch>
            <a:fillRect/>
          </a:stretch>
        </p:blipFill>
        <p:spPr>
          <a:xfrm>
            <a:off x="4817110" y="1564130"/>
            <a:ext cx="6451603" cy="4709670"/>
          </a:xfrm>
          <a:prstGeom prst="rect">
            <a:avLst/>
          </a:prstGeom>
          <a:noFill/>
          <a:ln w="19050">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wrap="square" anchor="t">
            <a:normAutofit/>
          </a:bodyPr>
          <a:lstStyle>
            <a:lvl1pPr>
              <a:defRPr>
                <a:solidFill>
                  <a:schemeClr val="tx1"/>
                </a:solidFill>
              </a:defRPr>
            </a:lvl1pPr>
          </a:lstStyle>
          <a:p>
            <a:r>
              <a:rPr lang="en-US">
                <a:solidFill>
                  <a:srgbClr val="000000"/>
                </a:solidFill>
              </a:rPr>
              <a:t>Power Apps component life cycle</a:t>
            </a:r>
          </a:p>
        </p:txBody>
      </p:sp>
      <p:sp>
        <p:nvSpPr>
          <p:cNvPr id="3" name="Subtitle"/>
          <p:cNvSpPr>
            <a:spLocks noGrp="1"/>
          </p:cNvSpPr>
          <p:nvPr>
            <p:ph sz="quarter" idx="10"/>
          </p:nvPr>
        </p:nvSpPr>
        <p:spPr>
          <a:xfrm>
            <a:off x="441468" y="1456896"/>
            <a:ext cx="5543785" cy="4194604"/>
          </a:xfrm>
        </p:spPr>
        <p:txBody>
          <a:bodyPr wrap="square">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solidFill>
                  <a:srgbClr val="000000"/>
                </a:solidFill>
              </a:rPr>
              <a:t>When developing a component, you are expected to implement the life cycle methods that are shown in the following table.</a:t>
            </a:r>
          </a:p>
        </p:txBody>
      </p:sp>
      <p:graphicFrame>
        <p:nvGraphicFramePr>
          <p:cNvPr id="5" name="Table 4">
            <a:extLst>
              <a:ext uri="{FF2B5EF4-FFF2-40B4-BE49-F238E27FC236}">
                <a16:creationId xmlns:a16="http://schemas.microsoft.com/office/drawing/2014/main" id="{7F121612-086E-4709-B4A6-AF5E7EA62FD8}"/>
              </a:ext>
            </a:extLst>
          </p:cNvPr>
          <p:cNvGraphicFramePr>
            <a:graphicFrameLocks noGrp="1"/>
          </p:cNvGraphicFramePr>
          <p:nvPr>
            <p:extLst>
              <p:ext uri="{D42A27DB-BD31-4B8C-83A1-F6EECF244321}">
                <p14:modId xmlns:p14="http://schemas.microsoft.com/office/powerpoint/2010/main" val="1623164268"/>
              </p:ext>
            </p:extLst>
          </p:nvPr>
        </p:nvGraphicFramePr>
        <p:xfrm>
          <a:off x="6229350" y="1613921"/>
          <a:ext cx="5531578" cy="3880555"/>
        </p:xfrm>
        <a:graphic>
          <a:graphicData uri="http://schemas.openxmlformats.org/drawingml/2006/table">
            <a:tbl>
              <a:tblPr firstRow="1" bandRow="1">
                <a:tableStyleId>{0E3FDE45-AF77-4B5C-9715-49D594BDF05E}</a:tableStyleId>
              </a:tblPr>
              <a:tblGrid>
                <a:gridCol w="1103783">
                  <a:extLst>
                    <a:ext uri="{9D8B030D-6E8A-4147-A177-3AD203B41FA5}">
                      <a16:colId xmlns:a16="http://schemas.microsoft.com/office/drawing/2014/main" val="1065218205"/>
                    </a:ext>
                  </a:extLst>
                </a:gridCol>
                <a:gridCol w="4427795">
                  <a:extLst>
                    <a:ext uri="{9D8B030D-6E8A-4147-A177-3AD203B41FA5}">
                      <a16:colId xmlns:a16="http://schemas.microsoft.com/office/drawing/2014/main" val="122390022"/>
                    </a:ext>
                  </a:extLst>
                </a:gridCol>
              </a:tblGrid>
              <a:tr h="343463">
                <a:tc>
                  <a:txBody>
                    <a:bodyPr/>
                    <a:lstStyle/>
                    <a:p>
                      <a:r>
                        <a:rPr lang="en-US" sz="1400" cap="none" spc="0">
                          <a:solidFill>
                            <a:schemeClr val="tx1"/>
                          </a:solidFill>
                          <a:effectLst/>
                        </a:rPr>
                        <a:t>Method</a:t>
                      </a:r>
                    </a:p>
                  </a:txBody>
                  <a:tcPr marL="27136" marR="27136" marT="13568" marB="81122" anchor="ctr"/>
                </a:tc>
                <a:tc>
                  <a:txBody>
                    <a:bodyPr/>
                    <a:lstStyle/>
                    <a:p>
                      <a:r>
                        <a:rPr lang="en-US" sz="1400" cap="none" spc="0" dirty="0">
                          <a:solidFill>
                            <a:schemeClr val="tx1"/>
                          </a:solidFill>
                          <a:effectLst/>
                        </a:rPr>
                        <a:t>Description</a:t>
                      </a:r>
                    </a:p>
                  </a:txBody>
                  <a:tcPr marL="27136" marR="27136" marT="13568" marB="81122" anchor="ctr"/>
                </a:tc>
                <a:extLst>
                  <a:ext uri="{0D108BD9-81ED-4DB2-BD59-A6C34878D82A}">
                    <a16:rowId xmlns:a16="http://schemas.microsoft.com/office/drawing/2014/main" val="1865897997"/>
                  </a:ext>
                </a:extLst>
              </a:tr>
              <a:tr h="1425083">
                <a:tc>
                  <a:txBody>
                    <a:bodyPr/>
                    <a:lstStyle/>
                    <a:p>
                      <a:r>
                        <a:rPr lang="en-US" sz="1400" cap="none" spc="0">
                          <a:solidFill>
                            <a:schemeClr val="tx1"/>
                          </a:solidFill>
                          <a:effectLst/>
                        </a:rPr>
                        <a:t>init</a:t>
                      </a:r>
                    </a:p>
                  </a:txBody>
                  <a:tcPr marL="27136" marR="27136" marT="13568" marB="81122" anchor="ctr"/>
                </a:tc>
                <a:tc>
                  <a:txBody>
                    <a:bodyPr/>
                    <a:lstStyle/>
                    <a:p>
                      <a:r>
                        <a:rPr lang="en-US" sz="1400" cap="none" spc="0">
                          <a:solidFill>
                            <a:schemeClr val="tx1"/>
                          </a:solidFill>
                          <a:effectLst/>
                        </a:rPr>
                        <a:t>Required. This method is used to initialize the component instance. Components can kick off remote server calls and other initialization actions in this method. Dataset values cannot be initialized with this method; you will need to use the updateView method for this purpose.</a:t>
                      </a:r>
                    </a:p>
                  </a:txBody>
                  <a:tcPr marL="27136" marR="27136" marT="13568" marB="81122" anchor="ctr"/>
                </a:tc>
                <a:extLst>
                  <a:ext uri="{0D108BD9-81ED-4DB2-BD59-A6C34878D82A}">
                    <a16:rowId xmlns:a16="http://schemas.microsoft.com/office/drawing/2014/main" val="2051717549"/>
                  </a:ext>
                </a:extLst>
              </a:tr>
              <a:tr h="559787">
                <a:tc>
                  <a:txBody>
                    <a:bodyPr/>
                    <a:lstStyle/>
                    <a:p>
                      <a:r>
                        <a:rPr lang="en-US" sz="1400" cap="none" spc="0">
                          <a:solidFill>
                            <a:schemeClr val="tx1"/>
                          </a:solidFill>
                          <a:effectLst/>
                        </a:rPr>
                        <a:t>updateView</a:t>
                      </a:r>
                    </a:p>
                  </a:txBody>
                  <a:tcPr marL="27136" marR="27136" marT="13568" marB="81122" anchor="ctr"/>
                </a:tc>
                <a:tc>
                  <a:txBody>
                    <a:bodyPr/>
                    <a:lstStyle/>
                    <a:p>
                      <a:r>
                        <a:rPr lang="en-US" sz="1400" cap="none" spc="0">
                          <a:solidFill>
                            <a:schemeClr val="tx1"/>
                          </a:solidFill>
                          <a:effectLst/>
                        </a:rPr>
                        <a:t>Required. This method will be called when any value in the component’s property bag has changed.</a:t>
                      </a:r>
                    </a:p>
                  </a:txBody>
                  <a:tcPr marL="27136" marR="27136" marT="13568" marB="81122" anchor="ctr"/>
                </a:tc>
                <a:extLst>
                  <a:ext uri="{0D108BD9-81ED-4DB2-BD59-A6C34878D82A}">
                    <a16:rowId xmlns:a16="http://schemas.microsoft.com/office/drawing/2014/main" val="3477429755"/>
                  </a:ext>
                </a:extLst>
              </a:tr>
              <a:tr h="776111">
                <a:tc>
                  <a:txBody>
                    <a:bodyPr/>
                    <a:lstStyle/>
                    <a:p>
                      <a:r>
                        <a:rPr lang="en-US" sz="1400" cap="none" spc="0">
                          <a:solidFill>
                            <a:schemeClr val="tx1"/>
                          </a:solidFill>
                          <a:effectLst/>
                        </a:rPr>
                        <a:t>getOutputs</a:t>
                      </a:r>
                    </a:p>
                  </a:txBody>
                  <a:tcPr marL="27136" marR="27136" marT="13568" marB="81122" anchor="ctr"/>
                </a:tc>
                <a:tc>
                  <a:txBody>
                    <a:bodyPr/>
                    <a:lstStyle/>
                    <a:p>
                      <a:r>
                        <a:rPr lang="en-US" sz="1400" cap="none" spc="0">
                          <a:solidFill>
                            <a:schemeClr val="tx1"/>
                          </a:solidFill>
                          <a:effectLst/>
                        </a:rPr>
                        <a:t>Optional. Called by the framework prior to the receipt of new data. Use this method when dynamically managing bound properties in a control.</a:t>
                      </a:r>
                    </a:p>
                  </a:txBody>
                  <a:tcPr marL="27136" marR="27136" marT="13568" marB="81122" anchor="ctr"/>
                </a:tc>
                <a:extLst>
                  <a:ext uri="{0D108BD9-81ED-4DB2-BD59-A6C34878D82A}">
                    <a16:rowId xmlns:a16="http://schemas.microsoft.com/office/drawing/2014/main" val="2392456975"/>
                  </a:ext>
                </a:extLst>
              </a:tr>
              <a:tr h="776111">
                <a:tc>
                  <a:txBody>
                    <a:bodyPr/>
                    <a:lstStyle/>
                    <a:p>
                      <a:r>
                        <a:rPr lang="en-US" sz="1400" cap="none" spc="0">
                          <a:solidFill>
                            <a:schemeClr val="tx1"/>
                          </a:solidFill>
                          <a:effectLst/>
                        </a:rPr>
                        <a:t>destroy</a:t>
                      </a:r>
                    </a:p>
                  </a:txBody>
                  <a:tcPr marL="27136" marR="27136" marT="13568" marB="81122" anchor="ctr"/>
                </a:tc>
                <a:tc>
                  <a:txBody>
                    <a:bodyPr/>
                    <a:lstStyle/>
                    <a:p>
                      <a:r>
                        <a:rPr lang="en-US" sz="1400" cap="none" spc="0" dirty="0">
                          <a:solidFill>
                            <a:schemeClr val="tx1"/>
                          </a:solidFill>
                          <a:effectLst/>
                        </a:rPr>
                        <a:t>Required. Invoked when the component is to be removed from the DOM tree. Used for cleanup and to release any memory that the component is using.</a:t>
                      </a:r>
                    </a:p>
                  </a:txBody>
                  <a:tcPr marL="27136" marR="27136" marT="13568" marB="81122" anchor="ctr"/>
                </a:tc>
                <a:extLst>
                  <a:ext uri="{0D108BD9-81ED-4DB2-BD59-A6C34878D82A}">
                    <a16:rowId xmlns:a16="http://schemas.microsoft.com/office/drawing/2014/main" val="1431611492"/>
                  </a:ext>
                </a:extLst>
              </a:tr>
            </a:tbl>
          </a:graphicData>
        </a:graphic>
      </p:graphicFrame>
    </p:spTree>
    <p:extLst>
      <p:ext uri="{BB962C8B-B14F-4D97-AF65-F5344CB8AC3E}">
        <p14:creationId xmlns:p14="http://schemas.microsoft.com/office/powerpoint/2010/main" val="427226441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Power Apps component life cycle</a:t>
            </a:r>
          </a:p>
        </p:txBody>
      </p:sp>
      <p:sp>
        <p:nvSpPr>
          <p:cNvPr id="3" name="Subtitle"/>
          <p:cNvSpPr>
            <a:spLocks noGrp="1"/>
          </p:cNvSpPr>
          <p:nvPr>
            <p:ph type="body" sz="quarter" idx="42"/>
          </p:nvPr>
        </p:nvSpPr>
        <p:spPr>
          <a:xfrm>
            <a:off x="418644" y="1456897"/>
            <a:ext cx="3503651" cy="496060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These methods are invoked through a Framework Runtime process in a standardized life cycle, as shown in the following illustration.</a:t>
            </a:r>
          </a:p>
        </p:txBody>
      </p:sp>
      <p:pic>
        <p:nvPicPr>
          <p:cNvPr id="3074" name="Picture 2" descr="standardized lifecycle">
            <a:extLst>
              <a:ext uri="{FF2B5EF4-FFF2-40B4-BE49-F238E27FC236}">
                <a16:creationId xmlns:a16="http://schemas.microsoft.com/office/drawing/2014/main" id="{FC281F6D-EF9D-4FAF-8CF4-0024500C78A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15588" y="1074578"/>
            <a:ext cx="7556435" cy="5342928"/>
          </a:xfrm>
          <a:prstGeom prst="rect">
            <a:avLst/>
          </a:prstGeom>
          <a:solidFill>
            <a:srgbClr val="FFFFFF"/>
          </a:solidFill>
          <a:ln w="19050">
            <a:noFill/>
          </a:ln>
        </p:spPr>
      </p:pic>
    </p:spTree>
    <p:extLst>
      <p:ext uri="{BB962C8B-B14F-4D97-AF65-F5344CB8AC3E}">
        <p14:creationId xmlns:p14="http://schemas.microsoft.com/office/powerpoint/2010/main" val="135352876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dirty="0"/>
              <a:t>Component makeup</a:t>
            </a:r>
          </a:p>
        </p:txBody>
      </p:sp>
      <p:sp>
        <p:nvSpPr>
          <p:cNvPr id="3" name="Subtitle"/>
          <p:cNvSpPr>
            <a:spLocks noGrp="1"/>
          </p:cNvSpPr>
          <p:nvPr>
            <p:ph type="body" sz="quarter" idx="42"/>
          </p:nvPr>
        </p:nvSpPr>
        <p:spPr>
          <a:xfrm>
            <a:off x="418644" y="1456897"/>
            <a:ext cx="3659644" cy="4960609"/>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As the following image shows, a Power Apps component is represented as three key areas: a Manifest Input File, its implementation, and any additional resource files that might be needed by the component.</a:t>
            </a:r>
          </a:p>
        </p:txBody>
      </p:sp>
      <p:pic>
        <p:nvPicPr>
          <p:cNvPr id="4" name="Picture 3" descr="Graphical user interface&#10;&#10;Description automatically generated">
            <a:extLst>
              <a:ext uri="{FF2B5EF4-FFF2-40B4-BE49-F238E27FC236}">
                <a16:creationId xmlns:a16="http://schemas.microsoft.com/office/drawing/2014/main" id="{CB97C0AB-7E2C-4E76-9E8F-AB6C1BF01FEA}"/>
              </a:ext>
            </a:extLst>
          </p:cNvPr>
          <p:cNvPicPr>
            <a:picLocks noChangeAspect="1"/>
          </p:cNvPicPr>
          <p:nvPr/>
        </p:nvPicPr>
        <p:blipFill>
          <a:blip r:embed="rId3"/>
          <a:stretch>
            <a:fillRect/>
          </a:stretch>
        </p:blipFill>
        <p:spPr>
          <a:xfrm>
            <a:off x="5162379" y="1564130"/>
            <a:ext cx="5761064" cy="4709670"/>
          </a:xfrm>
          <a:prstGeom prst="rect">
            <a:avLst/>
          </a:prstGeom>
          <a:noFill/>
          <a:ln w="19050">
            <a:noFill/>
          </a:ln>
        </p:spPr>
      </p:pic>
    </p:spTree>
    <p:extLst>
      <p:ext uri="{BB962C8B-B14F-4D97-AF65-F5344CB8AC3E}">
        <p14:creationId xmlns:p14="http://schemas.microsoft.com/office/powerpoint/2010/main" val="42128103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wrap="square" anchor="t">
            <a:normAutofit/>
          </a:bodyPr>
          <a:lstStyle>
            <a:lvl1pPr>
              <a:defRPr>
                <a:solidFill>
                  <a:schemeClr val="tx1"/>
                </a:solidFill>
              </a:defRPr>
            </a:lvl1pPr>
          </a:lstStyle>
          <a:p>
            <a:r>
              <a:rPr lang="en-US">
                <a:solidFill>
                  <a:srgbClr val="000000"/>
                </a:solidFill>
              </a:rPr>
              <a:t>Power Apps component tooling</a:t>
            </a:r>
          </a:p>
        </p:txBody>
      </p:sp>
      <p:sp>
        <p:nvSpPr>
          <p:cNvPr id="3" name="Subtitle"/>
          <p:cNvSpPr>
            <a:spLocks noGrp="1"/>
          </p:cNvSpPr>
          <p:nvPr>
            <p:ph type="body" sz="quarter" idx="10"/>
          </p:nvPr>
        </p:nvSpPr>
        <p:spPr>
          <a:xfrm>
            <a:off x="418642" y="1457325"/>
            <a:ext cx="3439206" cy="3439206"/>
          </a:xfrm>
        </p:spPr>
        <p:txBody>
          <a:bodyPr wrap="square" anchor="ctr">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spcAft>
                <a:spcPts val="600"/>
              </a:spcAft>
            </a:pPr>
            <a:r>
              <a:rPr lang="en-US">
                <a:solidFill>
                  <a:srgbClr val="000000"/>
                </a:solidFill>
              </a:rPr>
              <a:t>Power Apps CLI</a:t>
            </a:r>
            <a:endParaRPr>
              <a:solidFill>
                <a:srgbClr val="000000"/>
              </a:solidFill>
            </a:endParaRPr>
          </a:p>
        </p:txBody>
      </p:sp>
      <p:sp>
        <p:nvSpPr>
          <p:cNvPr id="4" name="Text Placeholder 3">
            <a:extLst>
              <a:ext uri="{FF2B5EF4-FFF2-40B4-BE49-F238E27FC236}">
                <a16:creationId xmlns:a16="http://schemas.microsoft.com/office/drawing/2014/main" id="{622AA2DA-3F6F-40A4-A0CA-4E96F57F7543}"/>
              </a:ext>
            </a:extLst>
          </p:cNvPr>
          <p:cNvSpPr>
            <a:spLocks noGrp="1"/>
          </p:cNvSpPr>
          <p:nvPr>
            <p:ph type="body" sz="quarter" idx="11"/>
          </p:nvPr>
        </p:nvSpPr>
        <p:spPr>
          <a:xfrm>
            <a:off x="4369674" y="1457325"/>
            <a:ext cx="3439206" cy="3439206"/>
          </a:xfrm>
        </p:spPr>
        <p:txBody>
          <a:bodyPr wrap="square" anchor="ctr">
            <a:normAutofit/>
          </a:bodyPr>
          <a:lstStyle/>
          <a:p>
            <a:pPr>
              <a:spcAft>
                <a:spcPts val="600"/>
              </a:spcAft>
            </a:pPr>
            <a:r>
              <a:rPr lang="en-US" b="1" i="0" dirty="0">
                <a:effectLst/>
              </a:rPr>
              <a:t>Power Apps component CLI commands</a:t>
            </a:r>
          </a:p>
        </p:txBody>
      </p:sp>
      <p:sp>
        <p:nvSpPr>
          <p:cNvPr id="5" name="Text Placeholder 4">
            <a:extLst>
              <a:ext uri="{FF2B5EF4-FFF2-40B4-BE49-F238E27FC236}">
                <a16:creationId xmlns:a16="http://schemas.microsoft.com/office/drawing/2014/main" id="{E6328203-734A-4564-8721-C523025A936C}"/>
              </a:ext>
            </a:extLst>
          </p:cNvPr>
          <p:cNvSpPr>
            <a:spLocks noGrp="1"/>
          </p:cNvSpPr>
          <p:nvPr>
            <p:ph type="body" sz="quarter" idx="12"/>
          </p:nvPr>
        </p:nvSpPr>
        <p:spPr>
          <a:xfrm>
            <a:off x="8320705" y="1457325"/>
            <a:ext cx="3439206" cy="3439206"/>
          </a:xfrm>
        </p:spPr>
        <p:txBody>
          <a:bodyPr wrap="square" anchor="ctr">
            <a:normAutofit/>
          </a:bodyPr>
          <a:lstStyle/>
          <a:p>
            <a:pPr>
              <a:spcAft>
                <a:spcPts val="600"/>
              </a:spcAft>
            </a:pPr>
            <a:r>
              <a:rPr lang="en-US" b="1" i="0" dirty="0">
                <a:effectLst/>
              </a:rPr>
              <a:t>Choose an IDE</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6ECEE6-D3DA-46BB-BEA1-17E8CB5F4CA8}"/>
              </a:ext>
            </a:extLst>
          </p:cNvPr>
          <p:cNvSpPr>
            <a:spLocks noGrp="1"/>
          </p:cNvSpPr>
          <p:nvPr>
            <p:ph type="title"/>
          </p:nvPr>
        </p:nvSpPr>
        <p:spPr/>
        <p:txBody>
          <a:bodyPr/>
          <a:lstStyle/>
          <a:p>
            <a:r>
              <a:rPr lang="en-US" dirty="0"/>
              <a:t>Build a Power Apps component</a:t>
            </a:r>
          </a:p>
        </p:txBody>
      </p:sp>
      <p:pic>
        <p:nvPicPr>
          <p:cNvPr id="11" name="Picture Placeholder 10" descr="A picture containing plate, clock, drawing&#10;&#10;Description automatically generated">
            <a:extLst>
              <a:ext uri="{FF2B5EF4-FFF2-40B4-BE49-F238E27FC236}">
                <a16:creationId xmlns:a16="http://schemas.microsoft.com/office/drawing/2014/main" id="{8503762F-64C6-43B2-87DF-7BAF507E4A87}"/>
              </a:ext>
            </a:extLst>
          </p:cNvPr>
          <p:cNvPicPr>
            <a:picLocks noGrp="1" noChangeAspect="1"/>
          </p:cNvPicPr>
          <p:nvPr>
            <p:ph type="pic" sz="quarter" idx="10"/>
          </p:nvPr>
        </p:nvPicPr>
        <p:blipFill>
          <a:blip r:embed="rId3"/>
          <a:srcRect/>
          <a:stretch>
            <a:fillRect/>
          </a:stretch>
        </p:blipFill>
        <p:spPr/>
      </p:pic>
    </p:spTree>
    <p:extLst>
      <p:ext uri="{BB962C8B-B14F-4D97-AF65-F5344CB8AC3E}">
        <p14:creationId xmlns:p14="http://schemas.microsoft.com/office/powerpoint/2010/main" val="1174148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ED250A-5406-41C1-AFB7-14F23C0D154E}"/>
              </a:ext>
            </a:extLst>
          </p:cNvPr>
          <p:cNvSpPr>
            <a:spLocks noGrp="1"/>
          </p:cNvSpPr>
          <p:nvPr>
            <p:ph type="title"/>
          </p:nvPr>
        </p:nvSpPr>
        <p:spPr/>
        <p:txBody>
          <a:bodyPr/>
          <a:lstStyle/>
          <a:p>
            <a:pPr>
              <a:lnSpc>
                <a:spcPct val="100000"/>
              </a:lnSpc>
            </a:pPr>
            <a:r>
              <a:rPr lang="en-US" dirty="0"/>
              <a:t>Exercise: Introduction to creating a code component</a:t>
            </a:r>
          </a:p>
        </p:txBody>
      </p:sp>
      <p:sp>
        <p:nvSpPr>
          <p:cNvPr id="14" name="TextBox 13">
            <a:extLst>
              <a:ext uri="{FF2B5EF4-FFF2-40B4-BE49-F238E27FC236}">
                <a16:creationId xmlns:a16="http://schemas.microsoft.com/office/drawing/2014/main" id="{61057AF9-DF43-49ED-BDD8-9ADB1371BDFC}"/>
              </a:ext>
            </a:extLst>
          </p:cNvPr>
          <p:cNvSpPr txBox="1"/>
          <p:nvPr/>
        </p:nvSpPr>
        <p:spPr>
          <a:xfrm>
            <a:off x="0" y="2705364"/>
            <a:ext cx="12192000" cy="1447272"/>
          </a:xfrm>
          <a:prstGeom prst="rect">
            <a:avLst/>
          </a:prstGeom>
          <a:solidFill>
            <a:schemeClr val="bg1">
              <a:lumMod val="95000"/>
            </a:schemeClr>
          </a:solidFill>
        </p:spPr>
        <p:txBody>
          <a:bodyPr wrap="square" lIns="411480" rIns="182880" anchor="ctr">
            <a:noAutofit/>
          </a:bodyPr>
          <a:lstStyle/>
          <a:p>
            <a:r>
              <a:rPr lang="en-US" sz="2000" dirty="0"/>
              <a:t>Follow the exercise in the student manual</a:t>
            </a:r>
          </a:p>
        </p:txBody>
      </p:sp>
    </p:spTree>
    <p:extLst>
      <p:ext uri="{BB962C8B-B14F-4D97-AF65-F5344CB8AC3E}">
        <p14:creationId xmlns:p14="http://schemas.microsoft.com/office/powerpoint/2010/main" val="19654786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ED250A-5406-41C1-AFB7-14F23C0D154E}"/>
              </a:ext>
            </a:extLst>
          </p:cNvPr>
          <p:cNvSpPr>
            <a:spLocks noGrp="1"/>
          </p:cNvSpPr>
          <p:nvPr>
            <p:ph type="title"/>
          </p:nvPr>
        </p:nvSpPr>
        <p:spPr/>
        <p:txBody>
          <a:bodyPr/>
          <a:lstStyle/>
          <a:p>
            <a:pPr>
              <a:lnSpc>
                <a:spcPct val="100000"/>
              </a:lnSpc>
            </a:pPr>
            <a:r>
              <a:rPr lang="en-US" dirty="0"/>
              <a:t>Exercise: Create a code component solution package</a:t>
            </a:r>
          </a:p>
        </p:txBody>
      </p:sp>
      <p:sp>
        <p:nvSpPr>
          <p:cNvPr id="14" name="TextBox 13">
            <a:extLst>
              <a:ext uri="{FF2B5EF4-FFF2-40B4-BE49-F238E27FC236}">
                <a16:creationId xmlns:a16="http://schemas.microsoft.com/office/drawing/2014/main" id="{61057AF9-DF43-49ED-BDD8-9ADB1371BDFC}"/>
              </a:ext>
            </a:extLst>
          </p:cNvPr>
          <p:cNvSpPr txBox="1"/>
          <p:nvPr/>
        </p:nvSpPr>
        <p:spPr>
          <a:xfrm>
            <a:off x="0" y="2705364"/>
            <a:ext cx="12192000" cy="1447272"/>
          </a:xfrm>
          <a:prstGeom prst="rect">
            <a:avLst/>
          </a:prstGeom>
          <a:solidFill>
            <a:schemeClr val="bg1">
              <a:lumMod val="95000"/>
            </a:schemeClr>
          </a:solidFill>
        </p:spPr>
        <p:txBody>
          <a:bodyPr wrap="square" lIns="411480" rIns="182880" anchor="ctr">
            <a:noAutofit/>
          </a:bodyPr>
          <a:lstStyle/>
          <a:p>
            <a:r>
              <a:rPr lang="en-US" sz="2000" dirty="0"/>
              <a:t>Follow the exercise in the student manual</a:t>
            </a:r>
          </a:p>
        </p:txBody>
      </p:sp>
    </p:spTree>
    <p:extLst>
      <p:ext uri="{BB962C8B-B14F-4D97-AF65-F5344CB8AC3E}">
        <p14:creationId xmlns:p14="http://schemas.microsoft.com/office/powerpoint/2010/main" val="9604514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C4AB69-9233-48CD-A711-F8FF606B9DBB}"/>
              </a:ext>
            </a:extLst>
          </p:cNvPr>
          <p:cNvSpPr>
            <a:spLocks noGrp="1"/>
          </p:cNvSpPr>
          <p:nvPr>
            <p:ph type="title"/>
          </p:nvPr>
        </p:nvSpPr>
        <p:spPr>
          <a:xfrm>
            <a:off x="418643" y="440494"/>
            <a:ext cx="11341268" cy="680196"/>
          </a:xfrm>
        </p:spPr>
        <p:txBody>
          <a:bodyPr wrap="square" anchor="t">
            <a:normAutofit/>
          </a:bodyPr>
          <a:lstStyle/>
          <a:p>
            <a:r>
              <a:rPr lang="en-US" sz="1800"/>
              <a:t>Demo- Test and debug code components</a:t>
            </a:r>
            <a:br>
              <a:rPr lang="en-US" sz="1800"/>
            </a:br>
            <a:endParaRPr lang="en-US" sz="1800"/>
          </a:p>
        </p:txBody>
      </p:sp>
      <p:pic>
        <p:nvPicPr>
          <p:cNvPr id="1026" name="Picture 2" descr="component display">
            <a:extLst>
              <a:ext uri="{FF2B5EF4-FFF2-40B4-BE49-F238E27FC236}">
                <a16:creationId xmlns:a16="http://schemas.microsoft.com/office/drawing/2014/main" id="{35B030C2-428D-4FD8-9A82-64403BD4CD3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65962" y="1876554"/>
            <a:ext cx="7660076" cy="3964088"/>
          </a:xfrm>
          <a:prstGeom prst="rect">
            <a:avLst/>
          </a:prstGeom>
          <a:solidFill>
            <a:srgbClr val="FFFFFF"/>
          </a:solidFill>
        </p:spPr>
      </p:pic>
    </p:spTree>
    <p:extLst>
      <p:ext uri="{BB962C8B-B14F-4D97-AF65-F5344CB8AC3E}">
        <p14:creationId xmlns:p14="http://schemas.microsoft.com/office/powerpoint/2010/main" val="7715049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5D8218-504C-4B7A-8A40-9002533ABE04}"/>
              </a:ext>
            </a:extLst>
          </p:cNvPr>
          <p:cNvSpPr>
            <a:spLocks noGrp="1"/>
          </p:cNvSpPr>
          <p:nvPr>
            <p:ph type="title"/>
          </p:nvPr>
        </p:nvSpPr>
        <p:spPr/>
        <p:txBody>
          <a:bodyPr/>
          <a:lstStyle/>
          <a:p>
            <a:r>
              <a:rPr lang="en-US" dirty="0"/>
              <a:t>What is Microsoft </a:t>
            </a:r>
            <a:r>
              <a:rPr lang="en-US" dirty="0" err="1"/>
              <a:t>Dataverse</a:t>
            </a:r>
            <a:r>
              <a:rPr lang="en-US" dirty="0"/>
              <a:t>?</a:t>
            </a:r>
          </a:p>
        </p:txBody>
      </p:sp>
      <p:sp>
        <p:nvSpPr>
          <p:cNvPr id="5" name="Text Placeholder 4">
            <a:extLst>
              <a:ext uri="{FF2B5EF4-FFF2-40B4-BE49-F238E27FC236}">
                <a16:creationId xmlns:a16="http://schemas.microsoft.com/office/drawing/2014/main" id="{636EFF75-57DD-4C83-B0D1-9112418D43AE}"/>
              </a:ext>
            </a:extLst>
          </p:cNvPr>
          <p:cNvSpPr>
            <a:spLocks noGrp="1"/>
          </p:cNvSpPr>
          <p:nvPr>
            <p:ph type="body" sz="quarter" idx="42"/>
          </p:nvPr>
        </p:nvSpPr>
        <p:spPr>
          <a:xfrm>
            <a:off x="418643" y="1456897"/>
            <a:ext cx="11354713" cy="2248829"/>
          </a:xfrm>
        </p:spPr>
        <p:txBody>
          <a:bodyPr/>
          <a:lstStyle/>
          <a:p>
            <a:pPr rtl="0"/>
            <a:r>
              <a:rPr lang="en-US" sz="2800" b="1" i="0" dirty="0">
                <a:solidFill>
                  <a:srgbClr val="C00000"/>
                </a:solidFill>
                <a:effectLst/>
                <a:latin typeface="docons"/>
              </a:rPr>
              <a:t>Note</a:t>
            </a:r>
          </a:p>
          <a:p>
            <a:r>
              <a:rPr lang="en-US" b="0" i="0" dirty="0">
                <a:solidFill>
                  <a:srgbClr val="171717"/>
                </a:solidFill>
                <a:effectLst/>
                <a:latin typeface="Segoe UI" panose="020B0502040204020203" pitchFamily="34" charset="0"/>
              </a:rPr>
              <a:t>Effective November 2020:</a:t>
            </a: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Common Data Service has been renamed to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a:t>
            </a:r>
            <a:r>
              <a:rPr lang="en-US" b="1" i="0" u="none" strike="noStrike" dirty="0">
                <a:solidFill>
                  <a:schemeClr val="accent2"/>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Learn more</a:t>
            </a:r>
            <a:endParaRPr lang="en-US" b="0" i="0" dirty="0">
              <a:solidFill>
                <a:schemeClr val="accent2"/>
              </a:solidFill>
              <a:effectLst/>
              <a:latin typeface="Segoe UI" panose="020B0502040204020203" pitchFamily="34" charset="0"/>
            </a:endParaRP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Some terminology in Microsoft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has been updated. For example, </a:t>
            </a:r>
            <a:r>
              <a:rPr lang="en-US" b="0" i="1" dirty="0">
                <a:solidFill>
                  <a:srgbClr val="171717"/>
                </a:solidFill>
                <a:effectLst/>
                <a:latin typeface="Segoe UI" panose="020B0502040204020203" pitchFamily="34" charset="0"/>
              </a:rPr>
              <a:t>entity</a:t>
            </a:r>
            <a:r>
              <a:rPr lang="en-US" b="0" i="0" dirty="0">
                <a:solidFill>
                  <a:srgbClr val="171717"/>
                </a:solidFill>
                <a:effectLst/>
                <a:latin typeface="Segoe UI" panose="020B0502040204020203" pitchFamily="34" charset="0"/>
              </a:rPr>
              <a:t> is now </a:t>
            </a:r>
            <a:r>
              <a:rPr lang="en-US" b="0" i="1" dirty="0">
                <a:solidFill>
                  <a:srgbClr val="171717"/>
                </a:solidFill>
                <a:effectLst/>
                <a:latin typeface="Segoe UI" panose="020B0502040204020203" pitchFamily="34" charset="0"/>
              </a:rPr>
              <a:t>table</a:t>
            </a:r>
            <a:r>
              <a:rPr lang="en-US" b="0" i="0" dirty="0">
                <a:solidFill>
                  <a:srgbClr val="171717"/>
                </a:solidFill>
                <a:effectLst/>
                <a:latin typeface="Segoe UI" panose="020B0502040204020203" pitchFamily="34" charset="0"/>
              </a:rPr>
              <a:t> and </a:t>
            </a:r>
            <a:r>
              <a:rPr lang="en-US" b="0" i="1" dirty="0">
                <a:solidFill>
                  <a:srgbClr val="171717"/>
                </a:solidFill>
                <a:effectLst/>
                <a:latin typeface="Segoe UI" panose="020B0502040204020203" pitchFamily="34" charset="0"/>
              </a:rPr>
              <a:t>field</a:t>
            </a:r>
            <a:r>
              <a:rPr lang="en-US" b="0" i="0" dirty="0">
                <a:solidFill>
                  <a:srgbClr val="171717"/>
                </a:solidFill>
                <a:effectLst/>
                <a:latin typeface="Segoe UI" panose="020B0502040204020203" pitchFamily="34" charset="0"/>
              </a:rPr>
              <a:t> is now </a:t>
            </a:r>
            <a:r>
              <a:rPr lang="en-US" b="0" i="1" dirty="0">
                <a:solidFill>
                  <a:srgbClr val="171717"/>
                </a:solidFill>
                <a:effectLst/>
                <a:latin typeface="Segoe UI" panose="020B0502040204020203" pitchFamily="34" charset="0"/>
              </a:rPr>
              <a:t>column</a:t>
            </a:r>
            <a:r>
              <a:rPr lang="en-US" b="0" i="0" dirty="0">
                <a:solidFill>
                  <a:srgbClr val="171717"/>
                </a:solidFill>
                <a:effectLst/>
                <a:latin typeface="Segoe UI" panose="020B0502040204020203" pitchFamily="34" charset="0"/>
              </a:rPr>
              <a:t>. </a:t>
            </a:r>
            <a:r>
              <a:rPr lang="en-US" b="1" i="0" u="none" strike="noStrike" dirty="0">
                <a:solidFill>
                  <a:schemeClr val="accent2"/>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Learn more</a:t>
            </a:r>
            <a:endParaRPr lang="en-US" b="0" i="0" dirty="0">
              <a:solidFill>
                <a:schemeClr val="accent2"/>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14584793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18644" y="2926227"/>
            <a:ext cx="9189910" cy="984885"/>
          </a:xfrm>
        </p:spPr>
        <p:txBody>
          <a:bodyPr wrap="square" lIns="0" tIns="0" rIns="0" bIns="0" anchor="ctr"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sz="3200" dirty="0"/>
              <a:t>Use advanced features with Power Apps component framework</a:t>
            </a:r>
          </a:p>
        </p:txBody>
      </p:sp>
      <p:sp>
        <p:nvSpPr>
          <p:cNvPr id="7" name="Move_E7C2" title="Icon of four arrows pointing away from eachother">
            <a:extLst>
              <a:ext uri="{FF2B5EF4-FFF2-40B4-BE49-F238E27FC236}">
                <a16:creationId xmlns:a16="http://schemas.microsoft.com/office/drawing/2014/main" id="{2961C2C7-0DCA-4DFA-80D7-CDD0A96479AE}"/>
              </a:ext>
            </a:extLst>
          </p:cNvPr>
          <p:cNvSpPr>
            <a:spLocks noChangeAspect="1" noEditPoints="1"/>
          </p:cNvSpPr>
          <p:nvPr/>
        </p:nvSpPr>
        <p:spPr bwMode="auto">
          <a:xfrm>
            <a:off x="10102401" y="2777952"/>
            <a:ext cx="1273175" cy="1273492"/>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p>
        </p:txBody>
      </p:sp>
    </p:spTree>
    <p:extLst>
      <p:ext uri="{BB962C8B-B14F-4D97-AF65-F5344CB8AC3E}">
        <p14:creationId xmlns:p14="http://schemas.microsoft.com/office/powerpoint/2010/main" val="10556505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wrap="square" anchor="t">
            <a:normAutofit/>
          </a:bodyPr>
          <a:lstStyle>
            <a:lvl1pPr>
              <a:defRPr>
                <a:solidFill>
                  <a:schemeClr val="tx1"/>
                </a:solidFill>
              </a:defRPr>
            </a:lvl1pPr>
          </a:lstStyle>
          <a:p>
            <a:r>
              <a:rPr lang="en-US">
                <a:solidFill>
                  <a:srgbClr val="000000"/>
                </a:solidFill>
              </a:rPr>
              <a:t>Introduction to using React within a Power Apps component</a:t>
            </a:r>
          </a:p>
        </p:txBody>
      </p:sp>
      <p:sp>
        <p:nvSpPr>
          <p:cNvPr id="3" name="Subtitle"/>
          <p:cNvSpPr>
            <a:spLocks noGrp="1"/>
          </p:cNvSpPr>
          <p:nvPr>
            <p:ph sz="quarter" idx="10"/>
          </p:nvPr>
        </p:nvSpPr>
        <p:spPr>
          <a:xfrm>
            <a:off x="441468" y="1456896"/>
            <a:ext cx="5543785" cy="4194604"/>
          </a:xfrm>
        </p:spPr>
        <p:txBody>
          <a:bodyPr wrap="square">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solidFill>
                  <a:srgbClr val="000000"/>
                </a:solidFill>
              </a:rPr>
              <a:t>React is a standardized client framework that is built by Facebook for building user interfaces.</a:t>
            </a:r>
          </a:p>
        </p:txBody>
      </p:sp>
      <p:sp>
        <p:nvSpPr>
          <p:cNvPr id="5" name="Content Placeholder 4">
            <a:extLst>
              <a:ext uri="{FF2B5EF4-FFF2-40B4-BE49-F238E27FC236}">
                <a16:creationId xmlns:a16="http://schemas.microsoft.com/office/drawing/2014/main" id="{0A90C994-B4DA-4B45-95B5-5DB0F25E1AE2}"/>
              </a:ext>
            </a:extLst>
          </p:cNvPr>
          <p:cNvSpPr>
            <a:spLocks noGrp="1"/>
          </p:cNvSpPr>
          <p:nvPr>
            <p:ph sz="quarter" idx="12"/>
          </p:nvPr>
        </p:nvSpPr>
        <p:spPr>
          <a:xfrm>
            <a:off x="6229350" y="1456896"/>
            <a:ext cx="5531577" cy="4194604"/>
          </a:xfrm>
        </p:spPr>
        <p:txBody>
          <a:bodyPr wrap="square">
            <a:normAutofit/>
          </a:bodyPr>
          <a:lstStyle/>
          <a:p>
            <a:r>
              <a:rPr lang="en-US" b="1" i="0" dirty="0">
                <a:effectLst/>
              </a:rPr>
              <a:t>UI fabric</a:t>
            </a:r>
          </a:p>
          <a:p>
            <a:r>
              <a:rPr lang="en-US" b="0" i="0" dirty="0">
                <a:effectLst/>
              </a:rPr>
              <a:t>One of the many great developments from Microsoft has been its implementation of UI Fabric, a collection of UX frameworks that you can use to build fluent experiences that fit seamlessly into a broad range of Microsoft products.</a:t>
            </a:r>
            <a:endParaRPr lang="en-US"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6CFB3A-74A3-45E6-BE44-9CDA9A0929F0}"/>
              </a:ext>
            </a:extLst>
          </p:cNvPr>
          <p:cNvSpPr>
            <a:spLocks noGrp="1"/>
          </p:cNvSpPr>
          <p:nvPr>
            <p:ph type="title"/>
          </p:nvPr>
        </p:nvSpPr>
        <p:spPr/>
        <p:txBody>
          <a:bodyPr/>
          <a:lstStyle/>
          <a:p>
            <a:r>
              <a:rPr lang="en-US" dirty="0"/>
              <a:t>Demo - </a:t>
            </a:r>
            <a:r>
              <a:rPr lang="fr-FR" dirty="0" err="1"/>
              <a:t>Implement</a:t>
            </a:r>
            <a:r>
              <a:rPr lang="fr-FR" dirty="0"/>
              <a:t> a </a:t>
            </a:r>
            <a:r>
              <a:rPr lang="fr-FR" dirty="0" err="1"/>
              <a:t>sample</a:t>
            </a:r>
            <a:r>
              <a:rPr lang="fr-FR" dirty="0"/>
              <a:t> </a:t>
            </a:r>
            <a:r>
              <a:rPr lang="fr-FR" dirty="0" err="1"/>
              <a:t>Facepile</a:t>
            </a:r>
            <a:r>
              <a:rPr lang="fr-FR" dirty="0"/>
              <a:t> component</a:t>
            </a:r>
            <a:br>
              <a:rPr lang="fr-FR" dirty="0"/>
            </a:br>
            <a:endParaRPr lang="en-US" dirty="0"/>
          </a:p>
        </p:txBody>
      </p:sp>
      <p:sp>
        <p:nvSpPr>
          <p:cNvPr id="7" name="Text Placeholder 6">
            <a:extLst>
              <a:ext uri="{FF2B5EF4-FFF2-40B4-BE49-F238E27FC236}">
                <a16:creationId xmlns:a16="http://schemas.microsoft.com/office/drawing/2014/main" id="{D5B847D1-F5A3-49C8-BF51-0D863336BEE4}"/>
              </a:ext>
            </a:extLst>
          </p:cNvPr>
          <p:cNvSpPr>
            <a:spLocks noGrp="1"/>
          </p:cNvSpPr>
          <p:nvPr>
            <p:ph type="body" sz="quarter" idx="11"/>
          </p:nvPr>
        </p:nvSpPr>
        <p:spPr>
          <a:xfrm>
            <a:off x="418643" y="2158886"/>
            <a:ext cx="5408118" cy="1631216"/>
          </a:xfrm>
        </p:spPr>
        <p:txBody>
          <a:bodyPr/>
          <a:lstStyle/>
          <a:p>
            <a:r>
              <a:rPr lang="en-US" sz="2000" b="0" i="0" dirty="0">
                <a:solidFill>
                  <a:srgbClr val="171717"/>
                </a:solidFill>
                <a:effectLst/>
                <a:latin typeface="Segoe UI" panose="020B0502040204020203" pitchFamily="34" charset="0"/>
              </a:rPr>
              <a:t>In this example, you'll build a component that uses the </a:t>
            </a:r>
            <a:r>
              <a:rPr lang="en-US" sz="2000" b="0" i="0" u="none" strike="noStrike" dirty="0" err="1">
                <a:effectLst/>
                <a:latin typeface="Segoe UI" panose="020B0502040204020203" pitchFamily="34" charset="0"/>
                <a:hlinkClick r:id="rId3"/>
              </a:rPr>
              <a:t>Facepile</a:t>
            </a:r>
            <a:r>
              <a:rPr lang="en-US" sz="2000" b="0" i="0" u="none" strike="noStrike" dirty="0">
                <a:effectLst/>
                <a:latin typeface="Segoe UI" panose="020B0502040204020203" pitchFamily="34" charset="0"/>
                <a:hlinkClick r:id="rId3"/>
              </a:rPr>
              <a:t> </a:t>
            </a:r>
            <a:r>
              <a:rPr lang="en-US" sz="2000" b="0" i="0" dirty="0">
                <a:solidFill>
                  <a:srgbClr val="171717"/>
                </a:solidFill>
                <a:effectLst/>
                <a:latin typeface="Segoe UI" panose="020B0502040204020203" pitchFamily="34" charset="0"/>
              </a:rPr>
              <a:t> UI Fabric component. The </a:t>
            </a:r>
            <a:r>
              <a:rPr lang="en-US" sz="2000" b="0" i="0" dirty="0" err="1">
                <a:solidFill>
                  <a:srgbClr val="171717"/>
                </a:solidFill>
                <a:effectLst/>
                <a:latin typeface="Segoe UI" panose="020B0502040204020203" pitchFamily="34" charset="0"/>
              </a:rPr>
              <a:t>Facepile</a:t>
            </a:r>
            <a:r>
              <a:rPr lang="en-US" sz="2000" b="0" i="0" dirty="0">
                <a:solidFill>
                  <a:srgbClr val="171717"/>
                </a:solidFill>
                <a:effectLst/>
                <a:latin typeface="Segoe UI" panose="020B0502040204020203" pitchFamily="34" charset="0"/>
              </a:rPr>
              <a:t> shows a list of faces or initials in a horizontal lookup, each circle representing a person.</a:t>
            </a:r>
            <a:endParaRPr lang="en-US" sz="2000" dirty="0"/>
          </a:p>
        </p:txBody>
      </p:sp>
      <p:pic>
        <p:nvPicPr>
          <p:cNvPr id="9" name="Picture Placeholder 8">
            <a:extLst>
              <a:ext uri="{FF2B5EF4-FFF2-40B4-BE49-F238E27FC236}">
                <a16:creationId xmlns:a16="http://schemas.microsoft.com/office/drawing/2014/main" id="{2E55199A-194E-4B3F-8468-1434EBBE3A16}"/>
              </a:ext>
            </a:extLst>
          </p:cNvPr>
          <p:cNvPicPr>
            <a:picLocks noGrp="1" noChangeAspect="1"/>
          </p:cNvPicPr>
          <p:nvPr>
            <p:ph type="pic" sz="quarter" idx="12"/>
          </p:nvPr>
        </p:nvPicPr>
        <p:blipFill rotWithShape="1">
          <a:blip r:embed="rId4"/>
          <a:srcRect l="-125" t="-112311" r="-574" b="-116214"/>
          <a:stretch/>
        </p:blipFill>
        <p:spPr>
          <a:xfrm>
            <a:off x="6357959" y="1699714"/>
            <a:ext cx="5834041" cy="4319326"/>
          </a:xfrm>
          <a:prstGeom prst="rect">
            <a:avLst/>
          </a:prstGeom>
        </p:spPr>
      </p:pic>
    </p:spTree>
    <p:extLst>
      <p:ext uri="{BB962C8B-B14F-4D97-AF65-F5344CB8AC3E}">
        <p14:creationId xmlns:p14="http://schemas.microsoft.com/office/powerpoint/2010/main" val="23638989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Demo - Use the formatting API in a Power Apps component</a:t>
            </a:r>
          </a:p>
        </p:txBody>
      </p:sp>
      <p:sp>
        <p:nvSpPr>
          <p:cNvPr id="3" name="Subtitle"/>
          <p:cNvSpPr>
            <a:spLocks noGrp="1"/>
          </p:cNvSpPr>
          <p:nvPr>
            <p:ph type="body" sz="quarter" idx="10"/>
          </p:nvPr>
        </p:nvSpPr>
        <p:spPr>
          <a:xfrm>
            <a:off x="418643" y="2197894"/>
            <a:ext cx="5408119" cy="1231106"/>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000" dirty="0">
                <a:latin typeface="+mn-lt"/>
              </a:rPr>
              <a:t>Power Apps component framework exposes a formatting API that can be especially useful when you need to format various values in your application.</a:t>
            </a:r>
          </a:p>
        </p:txBody>
      </p:sp>
      <p:pic>
        <p:nvPicPr>
          <p:cNvPr id="4" name="New picture" descr="HTML table"/>
          <p:cNvPicPr/>
          <p:nvPr/>
        </p:nvPicPr>
        <p:blipFill>
          <a:blip r:embed="rId3"/>
          <a:stretch>
            <a:fillRect/>
          </a:stretch>
        </p:blipFill>
        <p:spPr>
          <a:xfrm>
            <a:off x="6365239" y="1764674"/>
            <a:ext cx="5637526" cy="4254366"/>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71E-75EE-4452-B7B2-CA9401D42966}"/>
              </a:ext>
            </a:extLst>
          </p:cNvPr>
          <p:cNvSpPr>
            <a:spLocks noGrp="1"/>
          </p:cNvSpPr>
          <p:nvPr>
            <p:ph type="title"/>
          </p:nvPr>
        </p:nvSpPr>
        <p:spPr/>
        <p:txBody>
          <a:bodyPr/>
          <a:lstStyle/>
          <a:p>
            <a:r>
              <a:rPr lang="en-US" dirty="0"/>
              <a:t>Demo - Use the Microsoft </a:t>
            </a:r>
            <a:r>
              <a:rPr lang="en-US" dirty="0" err="1"/>
              <a:t>Dataverse</a:t>
            </a:r>
            <a:r>
              <a:rPr lang="en-US" dirty="0"/>
              <a:t> web API in a Power Apps component</a:t>
            </a:r>
          </a:p>
        </p:txBody>
      </p:sp>
      <p:sp>
        <p:nvSpPr>
          <p:cNvPr id="4" name="Text Placeholder 3">
            <a:extLst>
              <a:ext uri="{FF2B5EF4-FFF2-40B4-BE49-F238E27FC236}">
                <a16:creationId xmlns:a16="http://schemas.microsoft.com/office/drawing/2014/main" id="{8FBCC457-08E8-42F8-8D66-3010E6A330B6}"/>
              </a:ext>
            </a:extLst>
          </p:cNvPr>
          <p:cNvSpPr>
            <a:spLocks noGrp="1"/>
          </p:cNvSpPr>
          <p:nvPr>
            <p:ph type="body" sz="quarter" idx="11"/>
          </p:nvPr>
        </p:nvSpPr>
        <p:spPr>
          <a:xfrm>
            <a:off x="418643" y="2158886"/>
            <a:ext cx="5408118" cy="2554545"/>
          </a:xfrm>
        </p:spPr>
        <p:txBody>
          <a:bodyPr/>
          <a:lstStyle/>
          <a:p>
            <a:r>
              <a:rPr lang="en-US" sz="2000" b="0" i="0" dirty="0">
                <a:solidFill>
                  <a:srgbClr val="171717"/>
                </a:solidFill>
                <a:effectLst/>
                <a:latin typeface="Segoe UI" panose="020B0502040204020203" pitchFamily="34" charset="0"/>
              </a:rPr>
              <a:t>A common scenario during component development is the requirement to interface with data in your solution's underlying Microsoft </a:t>
            </a:r>
            <a:r>
              <a:rPr lang="en-US" sz="2000" b="0" i="0" dirty="0" err="1">
                <a:solidFill>
                  <a:srgbClr val="171717"/>
                </a:solidFill>
                <a:effectLst/>
                <a:latin typeface="Segoe UI" panose="020B0502040204020203" pitchFamily="34" charset="0"/>
              </a:rPr>
              <a:t>Dataverse</a:t>
            </a:r>
            <a:r>
              <a:rPr lang="en-US" sz="2000" b="0" i="0" dirty="0">
                <a:solidFill>
                  <a:srgbClr val="171717"/>
                </a:solidFill>
                <a:effectLst/>
                <a:latin typeface="Segoe UI" panose="020B0502040204020203" pitchFamily="34" charset="0"/>
              </a:rPr>
              <a:t>. The Power Apps component framework exposes a Web API feature to achieve this requirement. This example will illustrate how to perform various CRUD operations by using this feature.</a:t>
            </a:r>
            <a:endParaRPr lang="en-US" sz="2000" dirty="0"/>
          </a:p>
        </p:txBody>
      </p:sp>
      <p:sp>
        <p:nvSpPr>
          <p:cNvPr id="5" name="Picture Placeholder 4">
            <a:extLst>
              <a:ext uri="{FF2B5EF4-FFF2-40B4-BE49-F238E27FC236}">
                <a16:creationId xmlns:a16="http://schemas.microsoft.com/office/drawing/2014/main" id="{A197869A-32D5-4990-8DE0-F6A81457B58D}"/>
              </a:ext>
            </a:extLst>
          </p:cNvPr>
          <p:cNvSpPr>
            <a:spLocks noGrp="1"/>
          </p:cNvSpPr>
          <p:nvPr>
            <p:ph type="pic" sz="quarter" idx="12"/>
          </p:nvPr>
        </p:nvSpPr>
        <p:spPr/>
      </p:sp>
    </p:spTree>
    <p:extLst>
      <p:ext uri="{BB962C8B-B14F-4D97-AF65-F5344CB8AC3E}">
        <p14:creationId xmlns:p14="http://schemas.microsoft.com/office/powerpoint/2010/main" val="27148891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2640E-2AEA-4733-A4D4-F7EE7AD730DC}"/>
              </a:ext>
            </a:extLst>
          </p:cNvPr>
          <p:cNvSpPr>
            <a:spLocks noGrp="1"/>
          </p:cNvSpPr>
          <p:nvPr>
            <p:ph type="title"/>
          </p:nvPr>
        </p:nvSpPr>
        <p:spPr/>
        <p:txBody>
          <a:bodyPr/>
          <a:lstStyle/>
          <a:p>
            <a:r>
              <a:rPr lang="en-US" dirty="0"/>
              <a:t>Demo - Write a pop-up Power Apps component</a:t>
            </a:r>
          </a:p>
        </p:txBody>
      </p:sp>
      <p:sp>
        <p:nvSpPr>
          <p:cNvPr id="4" name="Text Placeholder 3">
            <a:extLst>
              <a:ext uri="{FF2B5EF4-FFF2-40B4-BE49-F238E27FC236}">
                <a16:creationId xmlns:a16="http://schemas.microsoft.com/office/drawing/2014/main" id="{F0C084AF-E6F4-4018-93B4-52C226B0077B}"/>
              </a:ext>
            </a:extLst>
          </p:cNvPr>
          <p:cNvSpPr>
            <a:spLocks noGrp="1"/>
          </p:cNvSpPr>
          <p:nvPr>
            <p:ph type="body" sz="quarter" idx="11"/>
          </p:nvPr>
        </p:nvSpPr>
        <p:spPr>
          <a:xfrm>
            <a:off x="418643" y="2158886"/>
            <a:ext cx="5408118" cy="3170099"/>
          </a:xfrm>
        </p:spPr>
        <p:txBody>
          <a:bodyPr/>
          <a:lstStyle/>
          <a:p>
            <a:r>
              <a:rPr lang="en-US" sz="2000" b="0" i="0" dirty="0">
                <a:solidFill>
                  <a:srgbClr val="171717"/>
                </a:solidFill>
                <a:effectLst/>
                <a:latin typeface="Segoe UI" panose="020B0502040204020203" pitchFamily="34" charset="0"/>
              </a:rPr>
              <a:t>Occasionally, it is required that you display a pop-up window to a user of your application. The Power Apps component framework exposes a pop-up API that allows you to achieve this requirement. The following example will show how to build a pop-up window that displays a loader graphic. In long-running operations, this method can help you achieve a satisfying user experience where the underlying UI is blocked from performing operations.</a:t>
            </a:r>
            <a:endParaRPr lang="en-US" sz="2000" dirty="0"/>
          </a:p>
        </p:txBody>
      </p:sp>
      <p:sp>
        <p:nvSpPr>
          <p:cNvPr id="5" name="Picture Placeholder 4">
            <a:extLst>
              <a:ext uri="{FF2B5EF4-FFF2-40B4-BE49-F238E27FC236}">
                <a16:creationId xmlns:a16="http://schemas.microsoft.com/office/drawing/2014/main" id="{1B051577-A7BC-40D7-B2FD-6B1724FC6B62}"/>
              </a:ext>
            </a:extLst>
          </p:cNvPr>
          <p:cNvSpPr>
            <a:spLocks noGrp="1"/>
          </p:cNvSpPr>
          <p:nvPr>
            <p:ph type="pic" sz="quarter" idx="12"/>
          </p:nvPr>
        </p:nvSpPr>
        <p:spPr/>
      </p:sp>
    </p:spTree>
    <p:extLst>
      <p:ext uri="{BB962C8B-B14F-4D97-AF65-F5344CB8AC3E}">
        <p14:creationId xmlns:p14="http://schemas.microsoft.com/office/powerpoint/2010/main" val="14408605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4729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br>
              <a:rPr lang="en-US" dirty="0"/>
            </a:br>
            <a:endParaRPr lang="en-US" dirty="0"/>
          </a:p>
        </p:txBody>
      </p:sp>
      <p:sp>
        <p:nvSpPr>
          <p:cNvPr id="6" name="Text Placeholder 5"/>
          <p:cNvSpPr>
            <a:spLocks noGrp="1"/>
          </p:cNvSpPr>
          <p:nvPr>
            <p:ph type="body" sz="quarter" idx="11"/>
          </p:nvPr>
        </p:nvSpPr>
        <p:spPr>
          <a:xfrm>
            <a:off x="3982035" y="2129814"/>
            <a:ext cx="7695070" cy="741783"/>
          </a:xfrm>
        </p:spPr>
        <p:txBody>
          <a:bodyPr/>
          <a:lstStyle/>
          <a:p>
            <a:pPr lvl="1"/>
            <a:r>
              <a:rPr lang="en-US" dirty="0"/>
              <a:t>Get started with Power Apps component framework</a:t>
            </a:r>
          </a:p>
        </p:txBody>
      </p:sp>
      <p:sp>
        <p:nvSpPr>
          <p:cNvPr id="2" name="Text Placeholder 1"/>
          <p:cNvSpPr>
            <a:spLocks noGrp="1"/>
          </p:cNvSpPr>
          <p:nvPr>
            <p:ph type="body" sz="quarter" idx="15"/>
          </p:nvPr>
        </p:nvSpPr>
        <p:spPr>
          <a:xfrm>
            <a:off x="3982035" y="2994873"/>
            <a:ext cx="7695070" cy="741783"/>
          </a:xfrm>
        </p:spPr>
        <p:txBody>
          <a:bodyPr/>
          <a:lstStyle/>
          <a:p>
            <a:pPr lvl="1"/>
            <a:r>
              <a:rPr lang="en-US" dirty="0"/>
              <a:t>Build a Power Apps component</a:t>
            </a:r>
          </a:p>
        </p:txBody>
      </p:sp>
      <p:sp>
        <p:nvSpPr>
          <p:cNvPr id="3" name="Text Placeholder 2"/>
          <p:cNvSpPr>
            <a:spLocks noGrp="1"/>
          </p:cNvSpPr>
          <p:nvPr>
            <p:ph type="body" sz="quarter" idx="17"/>
          </p:nvPr>
        </p:nvSpPr>
        <p:spPr>
          <a:xfrm>
            <a:off x="3982035" y="3859932"/>
            <a:ext cx="7695070" cy="741783"/>
          </a:xfrm>
        </p:spPr>
        <p:txBody>
          <a:bodyPr/>
          <a:lstStyle/>
          <a:p>
            <a:pPr lvl="1"/>
            <a:r>
              <a:rPr lang="en-US" dirty="0"/>
              <a:t>Use advanced features with Power Apps component framework</a:t>
            </a:r>
          </a:p>
        </p:txBody>
      </p:sp>
      <p:pic>
        <p:nvPicPr>
          <p:cNvPr id="8" name="Picture 7" descr="Icon of a box">
            <a:extLst>
              <a:ext uri="{FF2B5EF4-FFF2-40B4-BE49-F238E27FC236}">
                <a16:creationId xmlns:a16="http://schemas.microsoft.com/office/drawing/2014/main" id="{89967F08-5FE4-43C6-91DA-8363565E9526}"/>
              </a:ext>
            </a:extLst>
          </p:cNvPr>
          <p:cNvPicPr>
            <a:picLocks noChangeAspect="1"/>
          </p:cNvPicPr>
          <p:nvPr/>
        </p:nvPicPr>
        <p:blipFill>
          <a:blip r:embed="rId3"/>
          <a:stretch>
            <a:fillRect/>
          </a:stretch>
        </p:blipFill>
        <p:spPr>
          <a:xfrm>
            <a:off x="2911756" y="2151233"/>
            <a:ext cx="749449" cy="749449"/>
          </a:xfrm>
          <a:prstGeom prst="rect">
            <a:avLst/>
          </a:prstGeom>
        </p:spPr>
      </p:pic>
      <p:pic>
        <p:nvPicPr>
          <p:cNvPr id="10" name="Picture 9" descr="Icon of several circles connected to eachother by lines">
            <a:extLst>
              <a:ext uri="{FF2B5EF4-FFF2-40B4-BE49-F238E27FC236}">
                <a16:creationId xmlns:a16="http://schemas.microsoft.com/office/drawing/2014/main" id="{16A5F6D5-109E-42EE-9134-592C08567652}"/>
              </a:ext>
            </a:extLst>
          </p:cNvPr>
          <p:cNvPicPr>
            <a:picLocks noChangeAspect="1"/>
          </p:cNvPicPr>
          <p:nvPr/>
        </p:nvPicPr>
        <p:blipFill>
          <a:blip r:embed="rId4"/>
          <a:stretch>
            <a:fillRect/>
          </a:stretch>
        </p:blipFill>
        <p:spPr>
          <a:xfrm>
            <a:off x="2935415" y="3025831"/>
            <a:ext cx="704088" cy="704088"/>
          </a:xfrm>
          <a:prstGeom prst="rect">
            <a:avLst/>
          </a:prstGeom>
        </p:spPr>
      </p:pic>
      <p:pic>
        <p:nvPicPr>
          <p:cNvPr id="11" name="Picture 10" descr="Icon of an archival box">
            <a:extLst>
              <a:ext uri="{FF2B5EF4-FFF2-40B4-BE49-F238E27FC236}">
                <a16:creationId xmlns:a16="http://schemas.microsoft.com/office/drawing/2014/main" id="{49ABCF4C-B56E-4310-883B-B0F36FC4A7A6}"/>
              </a:ext>
            </a:extLst>
          </p:cNvPr>
          <p:cNvPicPr>
            <a:picLocks noChangeAspect="1"/>
          </p:cNvPicPr>
          <p:nvPr/>
        </p:nvPicPr>
        <p:blipFill>
          <a:blip r:embed="rId5"/>
          <a:stretch>
            <a:fillRect/>
          </a:stretch>
        </p:blipFill>
        <p:spPr>
          <a:xfrm>
            <a:off x="2935415" y="3876759"/>
            <a:ext cx="704088" cy="704088"/>
          </a:xfrm>
          <a:prstGeom prst="rect">
            <a:avLst/>
          </a:prstGeom>
        </p:spPr>
      </p:pic>
    </p:spTree>
    <p:extLst>
      <p:ext uri="{BB962C8B-B14F-4D97-AF65-F5344CB8AC3E}">
        <p14:creationId xmlns:p14="http://schemas.microsoft.com/office/powerpoint/2010/main" val="28297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7D97533-846D-4868-A420-28A7B949D3CB}"/>
              </a:ext>
            </a:extLst>
          </p:cNvPr>
          <p:cNvSpPr>
            <a:spLocks noGrp="1"/>
          </p:cNvSpPr>
          <p:nvPr>
            <p:ph type="title"/>
          </p:nvPr>
        </p:nvSpPr>
        <p:spPr>
          <a:xfrm>
            <a:off x="418644" y="2526646"/>
            <a:ext cx="9189910" cy="1784048"/>
          </a:xfrm>
        </p:spPr>
        <p:txBody>
          <a:bodyPr wrap="square" anchor="ctr">
            <a:normAutofit/>
          </a:bodyPr>
          <a:lstStyle/>
          <a:p>
            <a:r>
              <a:rPr lang="en-US" dirty="0"/>
              <a:t>Get started with Power Apps component framework</a:t>
            </a:r>
          </a:p>
        </p:txBody>
      </p:sp>
      <p:pic>
        <p:nvPicPr>
          <p:cNvPr id="12" name="Picture Placeholder 11" descr="A picture containing plate, clock, drawing&#10;&#10;Description automatically generated">
            <a:extLst>
              <a:ext uri="{FF2B5EF4-FFF2-40B4-BE49-F238E27FC236}">
                <a16:creationId xmlns:a16="http://schemas.microsoft.com/office/drawing/2014/main" id="{F4851F6F-DD2B-46BE-9FDA-3CADCDB2D9AC}"/>
              </a:ext>
            </a:extLst>
          </p:cNvPr>
          <p:cNvPicPr>
            <a:picLocks noGrp="1" noChangeAspect="1"/>
          </p:cNvPicPr>
          <p:nvPr>
            <p:ph type="pic" sz="quarter" idx="10"/>
          </p:nvPr>
        </p:nvPicPr>
        <p:blipFill rotWithShape="1">
          <a:blip r:embed="rId3"/>
          <a:stretch/>
        </p:blipFill>
        <p:spPr>
          <a:xfrm>
            <a:off x="10098361" y="2778043"/>
            <a:ext cx="1281254" cy="1281254"/>
          </a:xfrm>
          <a:noFill/>
        </p:spPr>
      </p:pic>
    </p:spTree>
    <p:extLst>
      <p:ext uri="{BB962C8B-B14F-4D97-AF65-F5344CB8AC3E}">
        <p14:creationId xmlns:p14="http://schemas.microsoft.com/office/powerpoint/2010/main" val="34464183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Introduction to Power Apps component framework</a:t>
            </a:r>
          </a:p>
        </p:txBody>
      </p:sp>
      <p:sp>
        <p:nvSpPr>
          <p:cNvPr id="3" name="Subtitle"/>
          <p:cNvSpPr>
            <a:spLocks noGrp="1"/>
          </p:cNvSpPr>
          <p:nvPr>
            <p:ph type="body" sz="quarter" idx="42"/>
          </p:nvPr>
        </p:nvSpPr>
        <p:spPr>
          <a:xfrm>
            <a:off x="418644" y="1456897"/>
            <a:ext cx="3659644" cy="4067603"/>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Microsoft Power Apps component framework helps you create reusable components that can be used within your Power Apps applications.</a:t>
            </a:r>
          </a:p>
        </p:txBody>
      </p:sp>
      <p:pic>
        <p:nvPicPr>
          <p:cNvPr id="4" name="New picture" descr="existing screen"/>
          <p:cNvPicPr/>
          <p:nvPr/>
        </p:nvPicPr>
        <p:blipFill>
          <a:blip r:embed="rId3"/>
          <a:stretch>
            <a:fillRect/>
          </a:stretch>
        </p:blipFill>
        <p:spPr>
          <a:xfrm>
            <a:off x="4432300" y="1632178"/>
            <a:ext cx="7221223" cy="3700877"/>
          </a:xfrm>
          <a:prstGeom prst="rect">
            <a:avLst/>
          </a:prstGeom>
          <a:noFill/>
          <a:ln w="19050">
            <a:noFill/>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Introduction to Power Apps component framework</a:t>
            </a:r>
          </a:p>
        </p:txBody>
      </p:sp>
      <p:sp>
        <p:nvSpPr>
          <p:cNvPr id="3" name="Subtitle"/>
          <p:cNvSpPr>
            <a:spLocks noGrp="1"/>
          </p:cNvSpPr>
          <p:nvPr>
            <p:ph type="body" sz="quarter" idx="42"/>
          </p:nvPr>
        </p:nvSpPr>
        <p:spPr>
          <a:xfrm>
            <a:off x="418644" y="1456897"/>
            <a:ext cx="3659644" cy="4067603"/>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Microsoft Power Apps component framework helps you create reusable components that can be used within your Power Apps applications.</a:t>
            </a:r>
          </a:p>
        </p:txBody>
      </p:sp>
      <p:pic>
        <p:nvPicPr>
          <p:cNvPr id="4" name="New picture" descr="existing screen"/>
          <p:cNvPicPr/>
          <p:nvPr/>
        </p:nvPicPr>
        <p:blipFill>
          <a:blip r:embed="rId3"/>
          <a:stretch>
            <a:fillRect/>
          </a:stretch>
        </p:blipFill>
        <p:spPr>
          <a:xfrm>
            <a:off x="4432300" y="1632178"/>
            <a:ext cx="7221223" cy="3700877"/>
          </a:xfrm>
          <a:prstGeom prst="rect">
            <a:avLst/>
          </a:prstGeom>
          <a:noFill/>
          <a:ln w="19050">
            <a:noFill/>
          </a:ln>
        </p:spPr>
      </p:pic>
    </p:spTree>
    <p:extLst>
      <p:ext uri="{BB962C8B-B14F-4D97-AF65-F5344CB8AC3E}">
        <p14:creationId xmlns:p14="http://schemas.microsoft.com/office/powerpoint/2010/main" val="92816505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54714" cy="728448"/>
          </a:xfrm>
        </p:spPr>
        <p:txBody>
          <a:bodyPr wrap="square" anchor="t">
            <a:normAutofit/>
          </a:bodyPr>
          <a:lstStyle>
            <a:lvl1pPr>
              <a:defRPr>
                <a:solidFill>
                  <a:schemeClr val="tx1"/>
                </a:solidFill>
              </a:defRPr>
            </a:lvl1pPr>
          </a:lstStyle>
          <a:p>
            <a:r>
              <a:rPr lang="en-US"/>
              <a:t>Introduction to Power Apps component framework</a:t>
            </a:r>
          </a:p>
        </p:txBody>
      </p:sp>
      <p:sp>
        <p:nvSpPr>
          <p:cNvPr id="3" name="Subtitle"/>
          <p:cNvSpPr>
            <a:spLocks noGrp="1"/>
          </p:cNvSpPr>
          <p:nvPr>
            <p:ph type="body" sz="quarter" idx="42"/>
          </p:nvPr>
        </p:nvSpPr>
        <p:spPr>
          <a:xfrm>
            <a:off x="418644" y="1456897"/>
            <a:ext cx="3659644" cy="4067603"/>
          </a:xfrm>
        </p:spPr>
        <p:txBody>
          <a:bodyPr wrap="square" anchor="t">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b="0" i="0">
                <a:effectLst/>
              </a:rPr>
              <a:t>However, if you reconfigured your app to use custom Power Apps components, your app might look something like the following image.</a:t>
            </a:r>
            <a:endParaRPr lang="en-US" dirty="0"/>
          </a:p>
        </p:txBody>
      </p:sp>
      <p:pic>
        <p:nvPicPr>
          <p:cNvPr id="1026" name="Picture 2" descr="reconfigured app">
            <a:extLst>
              <a:ext uri="{FF2B5EF4-FFF2-40B4-BE49-F238E27FC236}">
                <a16:creationId xmlns:a16="http://schemas.microsoft.com/office/drawing/2014/main" id="{F9E93B88-B52C-4CAE-8D2E-4013E2BB1A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17042" y="1564130"/>
            <a:ext cx="6851739" cy="3836974"/>
          </a:xfrm>
          <a:prstGeom prst="rect">
            <a:avLst/>
          </a:prstGeom>
          <a:solidFill>
            <a:srgbClr val="FFFFFF"/>
          </a:solidFill>
          <a:ln w="19050">
            <a:noFill/>
          </a:ln>
        </p:spPr>
      </p:pic>
    </p:spTree>
    <p:extLst>
      <p:ext uri="{BB962C8B-B14F-4D97-AF65-F5344CB8AC3E}">
        <p14:creationId xmlns:p14="http://schemas.microsoft.com/office/powerpoint/2010/main" val="254351086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3D4682-FE96-450C-A225-74B7684B20A6}"/>
              </a:ext>
            </a:extLst>
          </p:cNvPr>
          <p:cNvSpPr>
            <a:spLocks noGrp="1"/>
          </p:cNvSpPr>
          <p:nvPr>
            <p:ph type="title"/>
          </p:nvPr>
        </p:nvSpPr>
        <p:spPr/>
        <p:txBody>
          <a:bodyPr/>
          <a:lstStyle/>
          <a:p>
            <a:r>
              <a:rPr lang="en-US" b="1" i="0" dirty="0">
                <a:solidFill>
                  <a:srgbClr val="171717"/>
                </a:solidFill>
                <a:effectLst/>
                <a:latin typeface="Segoe UI" panose="020B0502040204020203" pitchFamily="34" charset="0"/>
              </a:rPr>
              <a:t>Power Apps component framework advantages</a:t>
            </a:r>
            <a:br>
              <a:rPr lang="en-US" b="1" i="0" dirty="0">
                <a:solidFill>
                  <a:srgbClr val="171717"/>
                </a:solidFill>
                <a:effectLst/>
                <a:latin typeface="Segoe UI" panose="020B0502040204020203" pitchFamily="34" charset="0"/>
              </a:rPr>
            </a:br>
            <a:br>
              <a:rPr lang="en-US" dirty="0"/>
            </a:br>
            <a:endParaRPr lang="en-US" dirty="0"/>
          </a:p>
        </p:txBody>
      </p:sp>
      <p:sp>
        <p:nvSpPr>
          <p:cNvPr id="6" name="Text Placeholder 5">
            <a:extLst>
              <a:ext uri="{FF2B5EF4-FFF2-40B4-BE49-F238E27FC236}">
                <a16:creationId xmlns:a16="http://schemas.microsoft.com/office/drawing/2014/main" id="{A466304C-7766-423E-B59D-9B1D3B7E07B5}"/>
              </a:ext>
            </a:extLst>
          </p:cNvPr>
          <p:cNvSpPr>
            <a:spLocks noGrp="1"/>
          </p:cNvSpPr>
          <p:nvPr>
            <p:ph type="body" sz="quarter" idx="11"/>
          </p:nvPr>
        </p:nvSpPr>
        <p:spPr/>
        <p:txBody>
          <a:bodyPr/>
          <a:lstStyle/>
          <a:p>
            <a:r>
              <a:rPr lang="en-US" b="0" i="0" dirty="0">
                <a:solidFill>
                  <a:srgbClr val="171717"/>
                </a:solidFill>
                <a:effectLst/>
                <a:latin typeface="Segoe UI" panose="020B0502040204020203" pitchFamily="34" charset="0"/>
              </a:rPr>
              <a:t>Access to a rich set of framework APIs that expose capabilities like component lifecycle management, contextual data, and metadata</a:t>
            </a:r>
            <a:endParaRPr lang="en-US" dirty="0"/>
          </a:p>
        </p:txBody>
      </p:sp>
      <p:sp>
        <p:nvSpPr>
          <p:cNvPr id="7" name="Text Placeholder 6">
            <a:extLst>
              <a:ext uri="{FF2B5EF4-FFF2-40B4-BE49-F238E27FC236}">
                <a16:creationId xmlns:a16="http://schemas.microsoft.com/office/drawing/2014/main" id="{3B8B8119-4E2C-4636-B118-B3CB9BA4B3F5}"/>
              </a:ext>
            </a:extLst>
          </p:cNvPr>
          <p:cNvSpPr>
            <a:spLocks noGrp="1"/>
          </p:cNvSpPr>
          <p:nvPr>
            <p:ph type="body" sz="quarter" idx="15"/>
          </p:nvPr>
        </p:nvSpPr>
        <p:spPr/>
        <p:txBody>
          <a:bodyPr/>
          <a:lstStyle/>
          <a:p>
            <a:r>
              <a:rPr lang="en-US" dirty="0"/>
              <a:t>Support of client frameworks such as React and AngularJS</a:t>
            </a:r>
          </a:p>
        </p:txBody>
      </p:sp>
      <p:sp>
        <p:nvSpPr>
          <p:cNvPr id="8" name="Text Placeholder 7">
            <a:extLst>
              <a:ext uri="{FF2B5EF4-FFF2-40B4-BE49-F238E27FC236}">
                <a16:creationId xmlns:a16="http://schemas.microsoft.com/office/drawing/2014/main" id="{13B1F79E-442C-417C-8D88-714ADC9F6341}"/>
              </a:ext>
            </a:extLst>
          </p:cNvPr>
          <p:cNvSpPr>
            <a:spLocks noGrp="1"/>
          </p:cNvSpPr>
          <p:nvPr>
            <p:ph type="body" sz="quarter" idx="17"/>
          </p:nvPr>
        </p:nvSpPr>
        <p:spPr/>
        <p:txBody>
          <a:bodyPr/>
          <a:lstStyle/>
          <a:p>
            <a:r>
              <a:rPr lang="en-US" b="0" i="0" dirty="0">
                <a:solidFill>
                  <a:srgbClr val="171717"/>
                </a:solidFill>
                <a:effectLst/>
                <a:latin typeface="Segoe UI" panose="020B0502040204020203" pitchFamily="34" charset="0"/>
              </a:rPr>
              <a:t>Seamless server access through Web API, utility and data formatting methods, device features like camera, location, and microphone, in addition to easy-to-invoke UX elements like dialogs, lookups, and full-page rendering</a:t>
            </a:r>
          </a:p>
        </p:txBody>
      </p:sp>
      <p:sp>
        <p:nvSpPr>
          <p:cNvPr id="9" name="Text Placeholder 8">
            <a:extLst>
              <a:ext uri="{FF2B5EF4-FFF2-40B4-BE49-F238E27FC236}">
                <a16:creationId xmlns:a16="http://schemas.microsoft.com/office/drawing/2014/main" id="{937A10D5-C575-4C8E-892E-110DBE4DF8F4}"/>
              </a:ext>
            </a:extLst>
          </p:cNvPr>
          <p:cNvSpPr>
            <a:spLocks noGrp="1"/>
          </p:cNvSpPr>
          <p:nvPr>
            <p:ph type="body" sz="quarter" idx="19"/>
          </p:nvPr>
        </p:nvSpPr>
        <p:spPr/>
        <p:txBody>
          <a:bodyPr/>
          <a:lstStyle/>
          <a:p>
            <a:r>
              <a:rPr lang="en-US" dirty="0"/>
              <a:t>Optimization for performance</a:t>
            </a:r>
          </a:p>
        </p:txBody>
      </p:sp>
      <p:sp>
        <p:nvSpPr>
          <p:cNvPr id="10" name="Text Placeholder 9">
            <a:extLst>
              <a:ext uri="{FF2B5EF4-FFF2-40B4-BE49-F238E27FC236}">
                <a16:creationId xmlns:a16="http://schemas.microsoft.com/office/drawing/2014/main" id="{F7A6E11B-AE33-4D04-ABEC-436F69A44C46}"/>
              </a:ext>
            </a:extLst>
          </p:cNvPr>
          <p:cNvSpPr>
            <a:spLocks noGrp="1"/>
          </p:cNvSpPr>
          <p:nvPr>
            <p:ph type="body" sz="quarter" idx="21"/>
          </p:nvPr>
        </p:nvSpPr>
        <p:spPr/>
        <p:txBody>
          <a:bodyPr/>
          <a:lstStyle/>
          <a:p>
            <a:r>
              <a:rPr lang="en-US" b="0" i="0" dirty="0">
                <a:solidFill>
                  <a:srgbClr val="171717"/>
                </a:solidFill>
                <a:effectLst/>
                <a:latin typeface="Segoe UI" panose="020B0502040204020203" pitchFamily="34" charset="0"/>
              </a:rPr>
              <a:t>Reusability</a:t>
            </a:r>
          </a:p>
        </p:txBody>
      </p:sp>
      <p:sp>
        <p:nvSpPr>
          <p:cNvPr id="11" name="Text Placeholder 10">
            <a:extLst>
              <a:ext uri="{FF2B5EF4-FFF2-40B4-BE49-F238E27FC236}">
                <a16:creationId xmlns:a16="http://schemas.microsoft.com/office/drawing/2014/main" id="{3B8887F3-3748-46D9-B412-73EA22B3B40E}"/>
              </a:ext>
            </a:extLst>
          </p:cNvPr>
          <p:cNvSpPr>
            <a:spLocks noGrp="1"/>
          </p:cNvSpPr>
          <p:nvPr>
            <p:ph type="body" sz="quarter" idx="30"/>
          </p:nvPr>
        </p:nvSpPr>
        <p:spPr/>
        <p:txBody>
          <a:bodyPr/>
          <a:lstStyle/>
          <a:p>
            <a:r>
              <a:rPr lang="en-US" b="0" i="0" dirty="0">
                <a:solidFill>
                  <a:srgbClr val="171717"/>
                </a:solidFill>
                <a:effectLst/>
                <a:latin typeface="Segoe UI" panose="020B0502040204020203" pitchFamily="34" charset="0"/>
              </a:rPr>
              <a:t>Use of responsive web design principles to provide an optimal viewing and interaction experience for any screen size, device, or orientation</a:t>
            </a:r>
          </a:p>
        </p:txBody>
      </p:sp>
      <p:sp>
        <p:nvSpPr>
          <p:cNvPr id="12" name="Text Placeholder 11">
            <a:extLst>
              <a:ext uri="{FF2B5EF4-FFF2-40B4-BE49-F238E27FC236}">
                <a16:creationId xmlns:a16="http://schemas.microsoft.com/office/drawing/2014/main" id="{7A70F359-A5FF-4DB3-8BC7-516BB53FF962}"/>
              </a:ext>
            </a:extLst>
          </p:cNvPr>
          <p:cNvSpPr>
            <a:spLocks noGrp="1"/>
          </p:cNvSpPr>
          <p:nvPr>
            <p:ph type="body" sz="quarter" idx="31"/>
          </p:nvPr>
        </p:nvSpPr>
        <p:spPr/>
        <p:txBody>
          <a:bodyPr/>
          <a:lstStyle/>
          <a:p>
            <a:r>
              <a:rPr lang="en-US" b="0" i="0" dirty="0">
                <a:solidFill>
                  <a:srgbClr val="171717"/>
                </a:solidFill>
                <a:effectLst/>
                <a:latin typeface="Segoe UI" panose="020B0502040204020203" pitchFamily="34" charset="0"/>
              </a:rPr>
              <a:t>A few of the advantages that you are afforded as a result are:</a:t>
            </a:r>
            <a:endParaRPr lang="en-US" dirty="0"/>
          </a:p>
        </p:txBody>
      </p:sp>
      <p:sp>
        <p:nvSpPr>
          <p:cNvPr id="13" name="Text Placeholder 12">
            <a:extLst>
              <a:ext uri="{FF2B5EF4-FFF2-40B4-BE49-F238E27FC236}">
                <a16:creationId xmlns:a16="http://schemas.microsoft.com/office/drawing/2014/main" id="{79FAEF5E-42A4-4A7D-BD7D-D32CA64E67D1}"/>
              </a:ext>
            </a:extLst>
          </p:cNvPr>
          <p:cNvSpPr>
            <a:spLocks noGrp="1"/>
          </p:cNvSpPr>
          <p:nvPr>
            <p:ph type="body" sz="quarter" idx="32"/>
          </p:nvPr>
        </p:nvSpPr>
        <p:spPr/>
        <p:txBody>
          <a:bodyPr/>
          <a:lstStyle/>
          <a:p>
            <a:r>
              <a:rPr lang="en-US" b="0" i="0" dirty="0">
                <a:solidFill>
                  <a:srgbClr val="171717"/>
                </a:solidFill>
                <a:effectLst/>
                <a:latin typeface="Segoe UI" panose="020B0502040204020203" pitchFamily="34" charset="0"/>
              </a:rPr>
              <a:t>Ability to bundle all files into a single solution file</a:t>
            </a:r>
          </a:p>
        </p:txBody>
      </p:sp>
    </p:spTree>
    <p:extLst>
      <p:ext uri="{BB962C8B-B14F-4D97-AF65-F5344CB8AC3E}">
        <p14:creationId xmlns:p14="http://schemas.microsoft.com/office/powerpoint/2010/main" val="40876505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9811C75-6014-4003-B533-20954FE78EF5}"/>
              </a:ext>
            </a:extLst>
          </p:cNvPr>
          <p:cNvSpPr>
            <a:spLocks noGrp="1"/>
          </p:cNvSpPr>
          <p:nvPr>
            <p:ph type="title"/>
          </p:nvPr>
        </p:nvSpPr>
        <p:spPr/>
        <p:txBody>
          <a:bodyPr/>
          <a:lstStyle/>
          <a:p>
            <a:r>
              <a:rPr lang="en-US" b="1" i="0" dirty="0">
                <a:solidFill>
                  <a:srgbClr val="171717"/>
                </a:solidFill>
                <a:effectLst/>
                <a:latin typeface="Segoe UI" panose="020B0502040204020203" pitchFamily="34" charset="0"/>
              </a:rPr>
              <a:t>Types of components that you can add</a:t>
            </a:r>
            <a:br>
              <a:rPr lang="en-US" b="1" i="0" dirty="0">
                <a:solidFill>
                  <a:srgbClr val="171717"/>
                </a:solidFill>
                <a:effectLst/>
                <a:latin typeface="Segoe UI" panose="020B0502040204020203" pitchFamily="34" charset="0"/>
              </a:rPr>
            </a:br>
            <a:br>
              <a:rPr lang="en-US" dirty="0"/>
            </a:br>
            <a:endParaRPr lang="en-US" dirty="0"/>
          </a:p>
        </p:txBody>
      </p:sp>
      <p:sp>
        <p:nvSpPr>
          <p:cNvPr id="12" name="Text Placeholder 11">
            <a:extLst>
              <a:ext uri="{FF2B5EF4-FFF2-40B4-BE49-F238E27FC236}">
                <a16:creationId xmlns:a16="http://schemas.microsoft.com/office/drawing/2014/main" id="{29CC151A-4DE3-4726-9C57-1710B46CE360}"/>
              </a:ext>
            </a:extLst>
          </p:cNvPr>
          <p:cNvSpPr>
            <a:spLocks noGrp="1"/>
          </p:cNvSpPr>
          <p:nvPr>
            <p:ph type="body" sz="quarter" idx="11"/>
          </p:nvPr>
        </p:nvSpPr>
        <p:spPr/>
        <p:txBody>
          <a:bodyPr/>
          <a:lstStyle/>
          <a:p>
            <a:pPr algn="l"/>
            <a:r>
              <a:rPr lang="en-US" b="0" i="0" dirty="0">
                <a:solidFill>
                  <a:srgbClr val="171717"/>
                </a:solidFill>
                <a:effectLst/>
                <a:latin typeface="Segoe UI" panose="020B0502040204020203" pitchFamily="34" charset="0"/>
              </a:rPr>
              <a:t>A custom control for a field on a form</a:t>
            </a:r>
          </a:p>
        </p:txBody>
      </p:sp>
      <p:sp>
        <p:nvSpPr>
          <p:cNvPr id="13" name="Text Placeholder 12">
            <a:extLst>
              <a:ext uri="{FF2B5EF4-FFF2-40B4-BE49-F238E27FC236}">
                <a16:creationId xmlns:a16="http://schemas.microsoft.com/office/drawing/2014/main" id="{DD0C43E3-D84B-4B8D-88C7-03EE7AD2AA0A}"/>
              </a:ext>
            </a:extLst>
          </p:cNvPr>
          <p:cNvSpPr>
            <a:spLocks noGrp="1"/>
          </p:cNvSpPr>
          <p:nvPr>
            <p:ph type="body" sz="quarter" idx="15"/>
          </p:nvPr>
        </p:nvSpPr>
        <p:spPr/>
        <p:txBody>
          <a:bodyPr/>
          <a:lstStyle/>
          <a:p>
            <a:pPr algn="l"/>
            <a:r>
              <a:rPr lang="en-US" b="0" i="0" dirty="0">
                <a:solidFill>
                  <a:srgbClr val="171717"/>
                </a:solidFill>
                <a:effectLst/>
                <a:latin typeface="Segoe UI" panose="020B0502040204020203" pitchFamily="34" charset="0"/>
              </a:rPr>
              <a:t>A custom grid (or </a:t>
            </a:r>
            <a:r>
              <a:rPr lang="en-US" b="0" i="0" dirty="0" err="1">
                <a:solidFill>
                  <a:srgbClr val="171717"/>
                </a:solidFill>
                <a:effectLst/>
                <a:latin typeface="Segoe UI" panose="020B0502040204020203" pitchFamily="34" charset="0"/>
              </a:rPr>
              <a:t>subgrid</a:t>
            </a:r>
            <a:r>
              <a:rPr lang="en-US" b="0" i="0" dirty="0">
                <a:solidFill>
                  <a:srgbClr val="171717"/>
                </a:solidFill>
                <a:effectLst/>
                <a:latin typeface="Segoe UI" panose="020B0502040204020203" pitchFamily="34" charset="0"/>
              </a:rPr>
              <a:t>) to display data in a tabular format</a:t>
            </a:r>
          </a:p>
        </p:txBody>
      </p:sp>
      <p:sp>
        <p:nvSpPr>
          <p:cNvPr id="14" name="Text Placeholder 13">
            <a:extLst>
              <a:ext uri="{FF2B5EF4-FFF2-40B4-BE49-F238E27FC236}">
                <a16:creationId xmlns:a16="http://schemas.microsoft.com/office/drawing/2014/main" id="{3647729F-F3F9-4CDB-AA02-A21F388DCE05}"/>
              </a:ext>
            </a:extLst>
          </p:cNvPr>
          <p:cNvSpPr>
            <a:spLocks noGrp="1"/>
          </p:cNvSpPr>
          <p:nvPr>
            <p:ph type="body" sz="quarter" idx="17"/>
          </p:nvPr>
        </p:nvSpPr>
        <p:spPr/>
        <p:txBody>
          <a:bodyPr/>
          <a:lstStyle/>
          <a:p>
            <a:r>
              <a:rPr lang="en-US" b="0" i="0" dirty="0">
                <a:solidFill>
                  <a:srgbClr val="171717"/>
                </a:solidFill>
                <a:effectLst/>
                <a:latin typeface="Segoe UI" panose="020B0502040204020203" pitchFamily="34" charset="0"/>
              </a:rPr>
              <a:t>A component that displays content from external services</a:t>
            </a:r>
          </a:p>
        </p:txBody>
      </p:sp>
    </p:spTree>
    <p:extLst>
      <p:ext uri="{BB962C8B-B14F-4D97-AF65-F5344CB8AC3E}">
        <p14:creationId xmlns:p14="http://schemas.microsoft.com/office/powerpoint/2010/main" val="546877317"/>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ower Platform Template.pptx" id="{698E3D6C-0A36-4625-9C2A-0642DC5B2873}" vid="{E69F7949-2A8C-4D67-8BE4-4506EFEC3E8E}"/>
    </a:ext>
  </a:extLst>
</a:theme>
</file>

<file path=ppt/theme/theme2.xml><?xml version="1.0" encoding="utf-8"?>
<a:theme xmlns:a="http://schemas.openxmlformats.org/drawingml/2006/main" name="2_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67578DBD66E394D9B468A6617C94AD2" ma:contentTypeVersion="2" ma:contentTypeDescription="Create a new document." ma:contentTypeScope="" ma:versionID="9b5aa6f239118bb594b8ba443945f1f9">
  <xsd:schema xmlns:xsd="http://www.w3.org/2001/XMLSchema" xmlns:xs="http://www.w3.org/2001/XMLSchema" xmlns:p="http://schemas.microsoft.com/office/2006/metadata/properties" xmlns:ns2="6af760b7-3ac7-4136-9613-efba1616ad01" targetNamespace="http://schemas.microsoft.com/office/2006/metadata/properties" ma:root="true" ma:fieldsID="1fdd7bc1665287acd3eb8ac21d7fd83f" ns2:_="">
    <xsd:import namespace="6af760b7-3ac7-4136-9613-efba1616ad0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f760b7-3ac7-4136-9613-efba1616a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BF36E04-A635-4EF7-B3CA-AADCF9485987}">
  <ds:schemaRefs>
    <ds:schemaRef ds:uri="6af760b7-3ac7-4136-9613-efba1616ad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10db0749-eddb-4627-97e5-bcd86b41c8cd"/>
    <ds:schemaRef ds:uri="a4bc753f-e3bb-4cba-8373-da173ea151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61</TotalTime>
  <Words>4343</Words>
  <Application>Microsoft Office PowerPoint</Application>
  <PresentationFormat>Widescreen</PresentationFormat>
  <Paragraphs>284</Paragraphs>
  <Slides>26</Slides>
  <Notes>24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Arial</vt:lpstr>
      <vt:lpstr>Calibri</vt:lpstr>
      <vt:lpstr>Consolas</vt:lpstr>
      <vt:lpstr>docons</vt:lpstr>
      <vt:lpstr>Segoe UI</vt:lpstr>
      <vt:lpstr>Segoe UI Light</vt:lpstr>
      <vt:lpstr>Segoe UI Semibold</vt:lpstr>
      <vt:lpstr>Times New Roman</vt:lpstr>
      <vt:lpstr>Wingdings</vt:lpstr>
      <vt:lpstr>Microsoft Power Platform Template</vt:lpstr>
      <vt:lpstr>2_Microsoft Power Platform Template</vt:lpstr>
      <vt:lpstr>Create components with Power Apps Component Framework</vt:lpstr>
      <vt:lpstr>What is Microsoft Dataverse?</vt:lpstr>
      <vt:lpstr>Agenda </vt:lpstr>
      <vt:lpstr>Get started with Power Apps component framework</vt:lpstr>
      <vt:lpstr>Introduction to Power Apps component framework</vt:lpstr>
      <vt:lpstr>Introduction to Power Apps component framework</vt:lpstr>
      <vt:lpstr>Introduction to Power Apps component framework</vt:lpstr>
      <vt:lpstr>Power Apps component framework advantages  </vt:lpstr>
      <vt:lpstr>Types of components that you can add  </vt:lpstr>
      <vt:lpstr>Types of components that you can add</vt:lpstr>
      <vt:lpstr>Power Apps component framework architecture</vt:lpstr>
      <vt:lpstr>Power Apps component life cycle</vt:lpstr>
      <vt:lpstr>Power Apps component life cycle</vt:lpstr>
      <vt:lpstr>Component makeup</vt:lpstr>
      <vt:lpstr>Power Apps component tooling</vt:lpstr>
      <vt:lpstr>Build a Power Apps component</vt:lpstr>
      <vt:lpstr>Exercise: Introduction to creating a code component</vt:lpstr>
      <vt:lpstr>Exercise: Create a code component solution package</vt:lpstr>
      <vt:lpstr>Demo- Test and debug code components </vt:lpstr>
      <vt:lpstr>Use advanced features with Power Apps component framework</vt:lpstr>
      <vt:lpstr>Introduction to using React within a Power Apps component</vt:lpstr>
      <vt:lpstr>Demo - Implement a sample Facepile component </vt:lpstr>
      <vt:lpstr>Demo - Use the formatting API in a Power Apps component</vt:lpstr>
      <vt:lpstr>Demo - Use the Microsoft Dataverse web API in a Power Apps component</vt:lpstr>
      <vt:lpstr>Demo - Write a pop-up Power Apps component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components with Power Apps Component Framework</dc:title>
  <cp:lastModifiedBy>Sari Kulthm</cp:lastModifiedBy>
  <cp:revision>1</cp:revision>
  <dcterms:created xsi:type="dcterms:W3CDTF">2020-11-18T10:17:00Z</dcterms:created>
  <dcterms:modified xsi:type="dcterms:W3CDTF">2020-11-18T23:01:15Z</dcterms:modified>
</cp:coreProperties>
</file>